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Arimo" panose="020B0604020202020204" pitchFamily="34" charset="0"/>
      <p:regular r:id="rId21"/>
    </p:embeddedFont>
    <p:embeddedFont>
      <p:font typeface="Avenir Next LT Pro" panose="020B0504020202020204" pitchFamily="34" charset="77"/>
      <p:regular r:id="rId22"/>
      <p:bold r:id="rId23"/>
      <p:italic r:id="rId24"/>
      <p:boldItalic r:id="rId25"/>
    </p:embeddedFont>
    <p:embeddedFont>
      <p:font typeface="Avenir Next LT Pro Light" panose="020B0304020202020204" pitchFamily="34" charset="77"/>
      <p:regular r:id="rId26"/>
      <p:italic r:id="rId27"/>
    </p:embeddedFont>
    <p:embeddedFont>
      <p:font typeface="Calibri" panose="020F0502020204030204" pitchFamily="34" charset="0"/>
      <p:regular r:id="rId28"/>
      <p:bold r:id="rId29"/>
      <p:italic r:id="rId30"/>
      <p:boldItalic r:id="rId31"/>
    </p:embeddedFont>
    <p:embeddedFont>
      <p:font typeface="DM Sans" pitchFamily="2" charset="77"/>
      <p:regular r:id="rId32"/>
    </p:embeddedFont>
    <p:embeddedFont>
      <p:font typeface="DM Sans Bold" pitchFamily="2" charset="77"/>
      <p:regular r:id="rId33"/>
      <p:bold r:id="rId34"/>
    </p:embeddedFont>
    <p:embeddedFont>
      <p:font typeface="Open Sans Light" panose="020B0306030504020204" pitchFamily="34" charset="0"/>
      <p:regular r:id="rId35"/>
      <p:italic r:id="rId36"/>
    </p:embeddedFont>
    <p:embeddedFont>
      <p:font typeface="Poppins Light" panose="020B0604020202020204" pitchFamily="34"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F38E2-882D-E24B-BF6F-B0FCD05F4682}" type="datetimeFigureOut">
              <a:rPr lang="en-US" smtClean="0"/>
              <a:t>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74894-2CEF-454F-94D1-C49F8CE52A28}" type="slidenum">
              <a:rPr lang="en-US" smtClean="0"/>
              <a:t>‹#›</a:t>
            </a:fld>
            <a:endParaRPr lang="en-US"/>
          </a:p>
        </p:txBody>
      </p:sp>
    </p:spTree>
    <p:extLst>
      <p:ext uri="{BB962C8B-B14F-4D97-AF65-F5344CB8AC3E}">
        <p14:creationId xmlns:p14="http://schemas.microsoft.com/office/powerpoint/2010/main" val="2210082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athworks.com/help/finance/portfolio.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thworks.com/help/optim/ug/fminbnd.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mathworks.com/help/finance/portfolio-optimization-against-a-benchmark.html#PortfolioOptimizationBenchmarkExample-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Set up a portfolio optimization problem by populating the object using </a:t>
            </a:r>
            <a:r>
              <a:rPr lang="en-US" sz="1200" b="0" i="0" u="none" strike="noStrike" kern="1200" dirty="0">
                <a:solidFill>
                  <a:schemeClr val="tx1"/>
                </a:solidFill>
                <a:effectLst/>
                <a:latin typeface="+mn-lt"/>
                <a:ea typeface="+mn-ea"/>
                <a:cs typeface="+mn-cs"/>
                <a:hlinkClick r:id="rId3"/>
              </a:rPr>
              <a:t>Portfolio</a:t>
            </a:r>
            <a:r>
              <a:rPr lang="en-US" sz="1200" b="0" i="0" kern="1200" dirty="0">
                <a:solidFill>
                  <a:schemeClr val="tx1"/>
                </a:solidFill>
                <a:effectLst/>
                <a:latin typeface="+mn-lt"/>
                <a:ea typeface="+mn-ea"/>
                <a:cs typeface="+mn-cs"/>
              </a:rPr>
              <a:t>. Because the goal is to optimize portfolio allocation against a benchmark, the active return of each asset is computed and used in the </a:t>
            </a:r>
            <a:r>
              <a:rPr lang="en-US" sz="1200" b="0" i="0" u="none" strike="noStrike" kern="1200" dirty="0">
                <a:solidFill>
                  <a:schemeClr val="tx1"/>
                </a:solidFill>
                <a:effectLst/>
                <a:latin typeface="+mn-lt"/>
                <a:ea typeface="+mn-ea"/>
                <a:cs typeface="+mn-cs"/>
                <a:hlinkClick r:id="rId3"/>
              </a:rPr>
              <a:t>Portfolio</a:t>
            </a:r>
            <a:r>
              <a:rPr lang="en-US" sz="1200" b="0" i="0" kern="1200" dirty="0">
                <a:solidFill>
                  <a:schemeClr val="tx1"/>
                </a:solidFill>
                <a:effectLst/>
                <a:latin typeface="+mn-lt"/>
                <a:ea typeface="+mn-ea"/>
                <a:cs typeface="+mn-cs"/>
              </a:rPr>
              <a:t> object. In this example, the expected returns and covariances of the assets in the portfolio are set to their historical values.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AB2FF0-F788-9C44-A790-B7A3969A40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232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Run a hybrid optimization to find the portfolio along the frontier with the maximum information ratio. The information ratio is the ratio of relative return to relative risk (known as "tracking error"). Whereas the Sharpe ratio looks at returns relative to a riskless asset, the information ratio is based on returns relative to a risky benchmark, in this case the DJI benchmark. This is done by running an optimization that finds the optimal return constraint for which the portfolio optimization problem returns the maximum information ratio portfolio. The portfolio optimization functions are called from an objective function </a:t>
            </a:r>
            <a:r>
              <a:rPr lang="en-US" sz="1200" b="0" i="0" kern="1200" dirty="0" err="1">
                <a:solidFill>
                  <a:schemeClr val="tx1"/>
                </a:solidFill>
                <a:effectLst/>
                <a:latin typeface="+mn-lt"/>
                <a:ea typeface="+mn-ea"/>
                <a:cs typeface="+mn-cs"/>
              </a:rPr>
              <a:t>infoRatioTargetReturn</a:t>
            </a:r>
            <a:r>
              <a:rPr lang="en-US" sz="1200" b="0" i="0" kern="1200" dirty="0">
                <a:solidFill>
                  <a:schemeClr val="tx1"/>
                </a:solidFill>
                <a:effectLst/>
                <a:latin typeface="+mn-lt"/>
                <a:ea typeface="+mn-ea"/>
                <a:cs typeface="+mn-cs"/>
              </a:rPr>
              <a:t> that is optimized by the Optimization Toolbox™ function </a:t>
            </a:r>
            <a:r>
              <a:rPr lang="en-US" sz="1200" b="0" i="0" u="none" strike="noStrike" kern="1200" dirty="0">
                <a:solidFill>
                  <a:schemeClr val="tx1"/>
                </a:solidFill>
                <a:effectLst/>
                <a:latin typeface="+mn-lt"/>
                <a:ea typeface="+mn-ea"/>
                <a:cs typeface="+mn-cs"/>
                <a:hlinkClick r:id="rId3"/>
              </a:rPr>
              <a:t>fminbnd</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4"/>
              </a:rPr>
              <a:t>local function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infoRatioTargetReturn</a:t>
            </a:r>
            <a:r>
              <a:rPr lang="en-US" sz="1200" b="0" i="0" kern="1200" dirty="0">
                <a:solidFill>
                  <a:schemeClr val="tx1"/>
                </a:solidFill>
                <a:effectLst/>
                <a:latin typeface="+mn-lt"/>
                <a:ea typeface="+mn-ea"/>
                <a:cs typeface="+mn-cs"/>
              </a:rPr>
              <a:t> calculates a minimum (active) risk portfolio given a target active return.</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infoRatioTargetReturn</a:t>
            </a:r>
            <a:r>
              <a:rPr lang="en-US" sz="1200" b="0" i="0" kern="1200" dirty="0">
                <a:solidFill>
                  <a:schemeClr val="tx1"/>
                </a:solidFill>
                <a:effectLst/>
                <a:latin typeface="+mn-lt"/>
                <a:ea typeface="+mn-ea"/>
                <a:cs typeface="+mn-cs"/>
              </a:rPr>
              <a:t> local function is called as an objective function in an optimization routine (</a:t>
            </a:r>
            <a:r>
              <a:rPr lang="en-US" sz="1200" b="0" i="0" u="none" strike="noStrike" kern="1200" dirty="0">
                <a:solidFill>
                  <a:schemeClr val="tx1"/>
                </a:solidFill>
                <a:effectLst/>
                <a:latin typeface="+mn-lt"/>
                <a:ea typeface="+mn-ea"/>
                <a:cs typeface="+mn-cs"/>
                <a:hlinkClick r:id="rId3"/>
              </a:rPr>
              <a:t>fminbnd</a:t>
            </a:r>
            <a:r>
              <a:rPr lang="en-US" sz="1200" b="0" i="0" kern="1200" dirty="0">
                <a:solidFill>
                  <a:schemeClr val="tx1"/>
                </a:solidFill>
                <a:effectLst/>
                <a:latin typeface="+mn-lt"/>
                <a:ea typeface="+mn-ea"/>
                <a:cs typeface="+mn-cs"/>
              </a:rPr>
              <a:t>) that seeks to find the target return that maximizes the information ratio and minimizes a negative information ratio.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AB2FF0-F788-9C44-A790-B7A3969A40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632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AB2FF0-F788-9C44-A790-B7A3969A40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88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90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967728"/>
            <a:ext cx="15087600" cy="1714500"/>
          </a:xfrm>
        </p:spPr>
        <p:txBody>
          <a:bodyPr lIns="91440" rIns="91440">
            <a:normAutofit/>
          </a:bodyPr>
          <a:lstStyle>
            <a:lvl1pPr marL="0" indent="0" algn="l">
              <a:buNone/>
              <a:defRPr sz="3600" cap="all" spc="300" baseline="0">
                <a:solidFill>
                  <a:schemeClr val="tx1"/>
                </a:solidFill>
                <a:latin typeface="+mn-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811487" y="6712112"/>
            <a:ext cx="148132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0841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4058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90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995160"/>
            <a:ext cx="15087600" cy="1714500"/>
          </a:xfrm>
        </p:spPr>
        <p:txBody>
          <a:bodyPr lIns="91440" rIns="91440" anchor="t" anchorCtr="0">
            <a:normAutofit/>
          </a:bodyPr>
          <a:lstStyle>
            <a:lvl1pPr marL="0" indent="0">
              <a:buNone/>
              <a:defRPr sz="3600" cap="all" spc="300" baseline="0">
                <a:solidFill>
                  <a:schemeClr val="tx1"/>
                </a:solidFill>
                <a:latin typeface="+mn-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811487" y="6727698"/>
            <a:ext cx="148132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7993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20" y="3181351"/>
            <a:ext cx="6959604" cy="5622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773916" y="3181350"/>
            <a:ext cx="6959604" cy="56222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9917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3086100"/>
            <a:ext cx="6959604" cy="1104423"/>
          </a:xfrm>
        </p:spPr>
        <p:txBody>
          <a:bodyPr lIns="91440" rIns="91440" anchor="ctr">
            <a:normAutofit/>
          </a:bodyPr>
          <a:lstStyle>
            <a:lvl1pPr marL="0" indent="0">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4437411"/>
            <a:ext cx="6959604" cy="4366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773916" y="3086100"/>
            <a:ext cx="6959604" cy="1104423"/>
          </a:xfrm>
        </p:spPr>
        <p:txBody>
          <a:bodyPr lIns="91440" rIns="91440" anchor="ctr">
            <a:normAutofit/>
          </a:bodyPr>
          <a:lstStyle>
            <a:lvl1pPr marL="0" indent="0">
              <a:buNone/>
              <a:defRPr sz="3000" b="0" cap="all" baseline="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773916" y="4437410"/>
            <a:ext cx="6959604" cy="43662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9514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7781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2415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24" y="0"/>
            <a:ext cx="6981444" cy="10287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65200" y="1179575"/>
            <a:ext cx="5276351" cy="3140963"/>
          </a:xfrm>
        </p:spPr>
        <p:txBody>
          <a:bodyPr anchor="b">
            <a:normAutofit/>
          </a:bodyPr>
          <a:lstStyle>
            <a:lvl1pPr>
              <a:lnSpc>
                <a:spcPct val="90000"/>
              </a:lnSpc>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8188476" y="1219199"/>
            <a:ext cx="8892516" cy="7942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65198" y="4564576"/>
            <a:ext cx="5276351" cy="4596758"/>
          </a:xfrm>
        </p:spPr>
        <p:txBody>
          <a:bodyPr lIns="91440" rIns="91440">
            <a:normAutofit/>
          </a:bodyPr>
          <a:lstStyle>
            <a:lvl1pPr marL="0" indent="0">
              <a:buNone/>
              <a:defRPr sz="27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965196" y="9669781"/>
            <a:ext cx="5276352" cy="547688"/>
          </a:xfrm>
        </p:spPr>
        <p:txBody>
          <a:bodyPr/>
          <a:lstStyle>
            <a:lvl1pPr algn="l">
              <a:defRPr/>
            </a:lvl1pPr>
          </a:lstStyle>
          <a:p>
            <a:fld id="{92BEA474-078D-4E9B-9B14-09A87B19DC46}" type="datetime1">
              <a:rPr lang="en-US" smtClean="0"/>
              <a:t>12/2/21</a:t>
            </a:fld>
            <a:endParaRPr lang="en-US" dirty="0"/>
          </a:p>
        </p:txBody>
      </p:sp>
      <p:sp>
        <p:nvSpPr>
          <p:cNvPr id="6" name="Footer Placeholder 5"/>
          <p:cNvSpPr>
            <a:spLocks noGrp="1"/>
          </p:cNvSpPr>
          <p:nvPr>
            <p:ph type="ftr" sz="quarter" idx="11"/>
          </p:nvPr>
        </p:nvSpPr>
        <p:spPr>
          <a:xfrm>
            <a:off x="8188475" y="9669781"/>
            <a:ext cx="8001029" cy="547688"/>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04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1" y="6867525"/>
            <a:ext cx="18283238" cy="341947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3" y="0"/>
            <a:ext cx="18287978" cy="6867525"/>
          </a:xfrm>
          <a:solidFill>
            <a:schemeClr val="bg1">
              <a:lumMod val="85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2" name="Title 1"/>
          <p:cNvSpPr>
            <a:spLocks noGrp="1"/>
          </p:cNvSpPr>
          <p:nvPr>
            <p:ph type="title"/>
          </p:nvPr>
        </p:nvSpPr>
        <p:spPr>
          <a:xfrm>
            <a:off x="1645919" y="7199043"/>
            <a:ext cx="15170468" cy="1115523"/>
          </a:xfrm>
        </p:spPr>
        <p:txBody>
          <a:bodyPr tIns="0" bIns="0" anchor="b">
            <a:noAutofit/>
          </a:bodyPr>
          <a:lstStyle>
            <a:lvl1pPr>
              <a:defRPr sz="54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645919" y="8572500"/>
            <a:ext cx="15169896" cy="914400"/>
          </a:xfrm>
        </p:spPr>
        <p:txBody>
          <a:bodyPr lIns="91440" tIns="0" rIns="91440" bIns="0">
            <a:normAutofit/>
          </a:bodyPr>
          <a:lstStyle>
            <a:lvl1pPr marL="0" indent="0">
              <a:spcBef>
                <a:spcPts val="0"/>
              </a:spcBef>
              <a:spcAft>
                <a:spcPts val="900"/>
              </a:spcAft>
              <a:buNone/>
              <a:defRPr sz="27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12/2/21</a:t>
            </a:fld>
            <a:endParaRPr lang="en-US" dirty="0"/>
          </a:p>
        </p:txBody>
      </p:sp>
      <p:sp>
        <p:nvSpPr>
          <p:cNvPr id="6" name="Footer Placeholder 5"/>
          <p:cNvSpPr>
            <a:spLocks noGrp="1"/>
          </p:cNvSpPr>
          <p:nvPr>
            <p:ph type="ftr" sz="quarter" idx="11"/>
          </p:nvPr>
        </p:nvSpPr>
        <p:spPr>
          <a:xfrm>
            <a:off x="1645919" y="9670258"/>
            <a:ext cx="10227393" cy="547688"/>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9122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021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8108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3162302"/>
            <a:ext cx="15087600" cy="56413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327639" y="9670258"/>
            <a:ext cx="3877275" cy="547688"/>
          </a:xfrm>
          <a:prstGeom prst="rect">
            <a:avLst/>
          </a:prstGeom>
        </p:spPr>
        <p:txBody>
          <a:bodyPr vert="horz" lIns="91440" tIns="45720" rIns="91440" bIns="45720" rtlCol="0" anchor="ctr"/>
          <a:lstStyle>
            <a:lvl1pPr algn="r">
              <a:defRPr sz="1200">
                <a:solidFill>
                  <a:srgbClr val="FFFFFF"/>
                </a:solidFill>
              </a:defRPr>
            </a:lvl1pPr>
          </a:lstStyle>
          <a:p>
            <a:fld id="{62D6E202-B606-4609-B914-27C9371A1F6D}" type="datetime1">
              <a:rPr lang="en-US" smtClean="0"/>
              <a:t>12/2/21</a:t>
            </a:fld>
            <a:endParaRPr lang="en-US" dirty="0"/>
          </a:p>
        </p:txBody>
      </p:sp>
      <p:sp>
        <p:nvSpPr>
          <p:cNvPr id="5" name="Footer Placeholder 4"/>
          <p:cNvSpPr>
            <a:spLocks noGrp="1"/>
          </p:cNvSpPr>
          <p:nvPr>
            <p:ph type="ftr" sz="quarter" idx="3"/>
          </p:nvPr>
        </p:nvSpPr>
        <p:spPr>
          <a:xfrm>
            <a:off x="1645919" y="9670258"/>
            <a:ext cx="10227393" cy="547688"/>
          </a:xfrm>
          <a:prstGeom prst="rect">
            <a:avLst/>
          </a:prstGeom>
        </p:spPr>
        <p:txBody>
          <a:bodyPr vert="horz" lIns="91440" tIns="45720" rIns="91440" bIns="45720" rtlCol="0" anchor="ctr"/>
          <a:lstStyle>
            <a:lvl1pPr algn="l">
              <a:defRPr sz="12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6490373" y="9670258"/>
            <a:ext cx="1170015" cy="547688"/>
          </a:xfrm>
          <a:prstGeom prst="rect">
            <a:avLst/>
          </a:prstGeom>
        </p:spPr>
        <p:txBody>
          <a:bodyPr vert="horz" lIns="91440" tIns="45720" rIns="91440" bIns="45720" rtlCol="0" anchor="ctr"/>
          <a:lstStyle>
            <a:lvl1pPr algn="l">
              <a:defRPr sz="12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790298" y="2846070"/>
            <a:ext cx="149504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8797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1371600" rtl="0" eaLnBrk="1" latinLnBrk="0" hangingPunct="1">
        <a:lnSpc>
          <a:spcPct val="90000"/>
        </a:lnSpc>
        <a:spcBef>
          <a:spcPct val="0"/>
        </a:spcBef>
        <a:buNone/>
        <a:defRPr sz="705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11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110000"/>
        </a:lnSpc>
        <a:spcBef>
          <a:spcPts val="300"/>
        </a:spcBef>
        <a:spcAft>
          <a:spcPts val="600"/>
        </a:spcAft>
        <a:buClrTx/>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110000"/>
        </a:lnSpc>
        <a:spcBef>
          <a:spcPts val="300"/>
        </a:spcBef>
        <a:spcAft>
          <a:spcPts val="600"/>
        </a:spcAft>
        <a:buClrTx/>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110000"/>
        </a:lnSpc>
        <a:spcBef>
          <a:spcPts val="300"/>
        </a:spcBef>
        <a:spcAft>
          <a:spcPts val="600"/>
        </a:spcAft>
        <a:buClrTx/>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110000"/>
        </a:lnSpc>
        <a:spcBef>
          <a:spcPts val="300"/>
        </a:spcBef>
        <a:spcAft>
          <a:spcPts val="600"/>
        </a:spcAft>
        <a:buClrTx/>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ww.mathworks.com/help/optim/ug/fminbnd.html" TargetMode="Externa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AutoShape 2"/>
          <p:cNvSpPr/>
          <p:nvPr/>
        </p:nvSpPr>
        <p:spPr>
          <a:xfrm rot="-5400000">
            <a:off x="5932911" y="8528367"/>
            <a:ext cx="91948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t="14294" b="4891"/>
          <a:stretch>
            <a:fillRect/>
          </a:stretch>
        </p:blipFill>
        <p:spPr>
          <a:xfrm rot="-5400000">
            <a:off x="10378430" y="2377430"/>
            <a:ext cx="10287000" cy="5532139"/>
          </a:xfrm>
          <a:prstGeom prst="rect">
            <a:avLst/>
          </a:prstGeom>
        </p:spPr>
      </p:pic>
      <p:sp>
        <p:nvSpPr>
          <p:cNvPr id="4" name="TextBox 4"/>
          <p:cNvSpPr txBox="1"/>
          <p:nvPr/>
        </p:nvSpPr>
        <p:spPr>
          <a:xfrm>
            <a:off x="765542" y="7419499"/>
            <a:ext cx="4684420" cy="2189163"/>
          </a:xfrm>
          <a:prstGeom prst="rect">
            <a:avLst/>
          </a:prstGeom>
        </p:spPr>
        <p:txBody>
          <a:bodyPr lIns="0" tIns="0" rIns="0" bIns="0" rtlCol="0" anchor="t">
            <a:spAutoFit/>
          </a:bodyPr>
          <a:lstStyle/>
          <a:p>
            <a:pPr>
              <a:lnSpc>
                <a:spcPts val="3499"/>
              </a:lnSpc>
            </a:pPr>
            <a:r>
              <a:rPr lang="en-US" sz="2499">
                <a:solidFill>
                  <a:srgbClr val="FFFFFF"/>
                </a:solidFill>
                <a:latin typeface="Poppins Light"/>
              </a:rPr>
              <a:t>Prepared by </a:t>
            </a:r>
          </a:p>
          <a:p>
            <a:pPr>
              <a:lnSpc>
                <a:spcPts val="3499"/>
              </a:lnSpc>
            </a:pPr>
            <a:r>
              <a:rPr lang="en-US" sz="2499">
                <a:solidFill>
                  <a:srgbClr val="FFFFFF"/>
                </a:solidFill>
                <a:latin typeface="Poppins Light"/>
              </a:rPr>
              <a:t>Zhao Chen</a:t>
            </a:r>
          </a:p>
          <a:p>
            <a:pPr>
              <a:lnSpc>
                <a:spcPts val="3499"/>
              </a:lnSpc>
            </a:pPr>
            <a:r>
              <a:rPr lang="en-US" sz="2499">
                <a:solidFill>
                  <a:srgbClr val="FFFFFF"/>
                </a:solidFill>
                <a:latin typeface="Poppins Light"/>
              </a:rPr>
              <a:t>Jacquline Reily</a:t>
            </a:r>
          </a:p>
          <a:p>
            <a:pPr>
              <a:lnSpc>
                <a:spcPts val="3499"/>
              </a:lnSpc>
            </a:pPr>
            <a:r>
              <a:rPr lang="en-US" sz="2499">
                <a:solidFill>
                  <a:srgbClr val="FFFFFF"/>
                </a:solidFill>
                <a:latin typeface="Poppins Light"/>
              </a:rPr>
              <a:t>Elaheh Mahiantoosi</a:t>
            </a:r>
          </a:p>
          <a:p>
            <a:pPr>
              <a:lnSpc>
                <a:spcPts val="3499"/>
              </a:lnSpc>
            </a:pPr>
            <a:r>
              <a:rPr lang="en-US" sz="2499">
                <a:solidFill>
                  <a:srgbClr val="FFFFFF"/>
                </a:solidFill>
                <a:latin typeface="Poppins Light"/>
              </a:rPr>
              <a:t> </a:t>
            </a:r>
          </a:p>
        </p:txBody>
      </p:sp>
      <p:sp>
        <p:nvSpPr>
          <p:cNvPr id="5" name="TextBox 5"/>
          <p:cNvSpPr txBox="1"/>
          <p:nvPr/>
        </p:nvSpPr>
        <p:spPr>
          <a:xfrm>
            <a:off x="1028700" y="1095375"/>
            <a:ext cx="11395829" cy="2062809"/>
          </a:xfrm>
          <a:prstGeom prst="rect">
            <a:avLst/>
          </a:prstGeom>
        </p:spPr>
        <p:txBody>
          <a:bodyPr lIns="0" tIns="0" rIns="0" bIns="0" rtlCol="0" anchor="t">
            <a:spAutoFit/>
          </a:bodyPr>
          <a:lstStyle/>
          <a:p>
            <a:pPr>
              <a:lnSpc>
                <a:spcPts val="8030"/>
              </a:lnSpc>
            </a:pPr>
            <a:r>
              <a:rPr lang="en-US" sz="7300" dirty="0">
                <a:solidFill>
                  <a:srgbClr val="FFFFFF"/>
                </a:solidFill>
                <a:latin typeface="DM Sans"/>
              </a:rPr>
              <a:t>Stock Portfolio Optimization</a:t>
            </a:r>
          </a:p>
        </p:txBody>
      </p:sp>
      <p:sp>
        <p:nvSpPr>
          <p:cNvPr id="6" name="TextBox 6"/>
          <p:cNvSpPr txBox="1"/>
          <p:nvPr/>
        </p:nvSpPr>
        <p:spPr>
          <a:xfrm>
            <a:off x="7237716" y="7198042"/>
            <a:ext cx="5186813" cy="2632075"/>
          </a:xfrm>
          <a:prstGeom prst="rect">
            <a:avLst/>
          </a:prstGeom>
        </p:spPr>
        <p:txBody>
          <a:bodyPr lIns="0" tIns="0" rIns="0" bIns="0" rtlCol="0" anchor="t">
            <a:spAutoFit/>
          </a:bodyPr>
          <a:lstStyle/>
          <a:p>
            <a:pPr>
              <a:lnSpc>
                <a:spcPts val="3499"/>
              </a:lnSpc>
            </a:pPr>
            <a:r>
              <a:rPr lang="en-US" sz="2499">
                <a:solidFill>
                  <a:srgbClr val="FFFFFF"/>
                </a:solidFill>
                <a:latin typeface="Poppins Light"/>
              </a:rPr>
              <a:t>Professor:</a:t>
            </a:r>
          </a:p>
          <a:p>
            <a:pPr>
              <a:lnSpc>
                <a:spcPts val="3499"/>
              </a:lnSpc>
            </a:pPr>
            <a:r>
              <a:rPr lang="en-US" sz="2499">
                <a:solidFill>
                  <a:srgbClr val="FFFFFF"/>
                </a:solidFill>
                <a:latin typeface="Poppins Light"/>
              </a:rPr>
              <a:t>Dr. Christos Zacharias </a:t>
            </a:r>
          </a:p>
          <a:p>
            <a:pPr>
              <a:lnSpc>
                <a:spcPts val="3499"/>
              </a:lnSpc>
            </a:pPr>
            <a:r>
              <a:rPr lang="en-US" sz="2499">
                <a:solidFill>
                  <a:srgbClr val="FFFFFF"/>
                </a:solidFill>
                <a:latin typeface="Poppins Light"/>
              </a:rPr>
              <a:t> Department of Management Science Miami Business School University of Miami</a:t>
            </a:r>
          </a:p>
          <a:p>
            <a:pPr>
              <a:lnSpc>
                <a:spcPts val="3499"/>
              </a:lnSpc>
            </a:pPr>
            <a:endParaRPr lang="en-US" sz="2499">
              <a:solidFill>
                <a:srgbClr val="FFFFFF"/>
              </a:solidFill>
              <a:latin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grpSp>
        <p:nvGrpSpPr>
          <p:cNvPr id="2" name="Group 2"/>
          <p:cNvGrpSpPr/>
          <p:nvPr/>
        </p:nvGrpSpPr>
        <p:grpSpPr>
          <a:xfrm>
            <a:off x="1196164" y="847725"/>
            <a:ext cx="5248405" cy="3383107"/>
            <a:chOff x="0" y="0"/>
            <a:chExt cx="6997874" cy="4510809"/>
          </a:xfrm>
        </p:grpSpPr>
        <p:sp>
          <p:nvSpPr>
            <p:cNvPr id="3" name="TextBox 3"/>
            <p:cNvSpPr txBox="1"/>
            <p:nvPr/>
          </p:nvSpPr>
          <p:spPr>
            <a:xfrm>
              <a:off x="0" y="-9525"/>
              <a:ext cx="6997874" cy="3232426"/>
            </a:xfrm>
            <a:prstGeom prst="rect">
              <a:avLst/>
            </a:prstGeom>
          </p:spPr>
          <p:txBody>
            <a:bodyPr lIns="0" tIns="0" rIns="0" bIns="0" rtlCol="0" anchor="t">
              <a:spAutoFit/>
            </a:bodyPr>
            <a:lstStyle/>
            <a:p>
              <a:pPr marL="0" lvl="0" indent="0">
                <a:lnSpc>
                  <a:spcPts val="9553"/>
                </a:lnSpc>
                <a:spcBef>
                  <a:spcPct val="0"/>
                </a:spcBef>
              </a:pPr>
              <a:r>
                <a:rPr lang="en-US" sz="7961">
                  <a:solidFill>
                    <a:srgbClr val="FFFFFF"/>
                  </a:solidFill>
                  <a:latin typeface="DM Sans"/>
                </a:rPr>
                <a:t>Optimal Portfolio</a:t>
              </a:r>
            </a:p>
          </p:txBody>
        </p:sp>
        <p:sp>
          <p:nvSpPr>
            <p:cNvPr id="4" name="TextBox 4"/>
            <p:cNvSpPr txBox="1"/>
            <p:nvPr/>
          </p:nvSpPr>
          <p:spPr>
            <a:xfrm>
              <a:off x="0" y="3922242"/>
              <a:ext cx="5934104" cy="588567"/>
            </a:xfrm>
            <a:prstGeom prst="rect">
              <a:avLst/>
            </a:prstGeom>
          </p:spPr>
          <p:txBody>
            <a:bodyPr lIns="0" tIns="0" rIns="0" bIns="0" rtlCol="0" anchor="t">
              <a:spAutoFit/>
            </a:bodyPr>
            <a:lstStyle/>
            <a:p>
              <a:pPr marL="0" lvl="0" indent="0">
                <a:lnSpc>
                  <a:spcPts val="3761"/>
                </a:lnSpc>
              </a:pPr>
              <a:endParaRPr/>
            </a:p>
          </p:txBody>
        </p:sp>
      </p:grpSp>
      <p:sp>
        <p:nvSpPr>
          <p:cNvPr id="5" name="AutoShape 5"/>
          <p:cNvSpPr/>
          <p:nvPr/>
        </p:nvSpPr>
        <p:spPr>
          <a:xfrm>
            <a:off x="9560914" y="838200"/>
            <a:ext cx="7698386" cy="0"/>
          </a:xfrm>
          <a:prstGeom prst="line">
            <a:avLst/>
          </a:prstGeom>
          <a:ln w="9525" cap="rnd">
            <a:solidFill>
              <a:srgbClr val="FFFFFF"/>
            </a:solidFill>
            <a:prstDash val="solid"/>
            <a:headEnd type="none" w="sm" len="sm"/>
            <a:tailEnd type="none" w="sm" len="sm"/>
          </a:ln>
        </p:spPr>
      </p:sp>
      <p:sp>
        <p:nvSpPr>
          <p:cNvPr id="6" name="AutoShape 6"/>
          <p:cNvSpPr/>
          <p:nvPr/>
        </p:nvSpPr>
        <p:spPr>
          <a:xfrm>
            <a:off x="9560914" y="9315450"/>
            <a:ext cx="7698386" cy="0"/>
          </a:xfrm>
          <a:prstGeom prst="line">
            <a:avLst/>
          </a:prstGeom>
          <a:ln w="9525" cap="rnd">
            <a:solidFill>
              <a:srgbClr val="FFFFFF"/>
            </a:solidFill>
            <a:prstDash val="solid"/>
            <a:headEnd type="none" w="sm" len="sm"/>
            <a:tailEnd type="none" w="sm" len="sm"/>
          </a:ln>
        </p:spPr>
      </p:sp>
      <p:sp>
        <p:nvSpPr>
          <p:cNvPr id="7" name="TextBox 7"/>
          <p:cNvSpPr txBox="1"/>
          <p:nvPr/>
        </p:nvSpPr>
        <p:spPr>
          <a:xfrm>
            <a:off x="9562823" y="1387815"/>
            <a:ext cx="617599" cy="495300"/>
          </a:xfrm>
          <a:prstGeom prst="rect">
            <a:avLst/>
          </a:prstGeom>
        </p:spPr>
        <p:txBody>
          <a:bodyPr lIns="0" tIns="0" rIns="0" bIns="0" rtlCol="0" anchor="t">
            <a:spAutoFit/>
          </a:bodyPr>
          <a:lstStyle/>
          <a:p>
            <a:pPr marL="0" lvl="0" indent="0" algn="ctr">
              <a:lnSpc>
                <a:spcPts val="3900"/>
              </a:lnSpc>
              <a:spcBef>
                <a:spcPct val="0"/>
              </a:spcBef>
            </a:pPr>
            <a:r>
              <a:rPr lang="en-US" sz="3000">
                <a:solidFill>
                  <a:srgbClr val="CD4E18"/>
                </a:solidFill>
                <a:latin typeface="DM Sans Bold"/>
              </a:rPr>
              <a:t>0</a:t>
            </a:r>
            <a:r>
              <a:rPr lang="en-US" sz="3000" u="none">
                <a:solidFill>
                  <a:srgbClr val="CD4E18"/>
                </a:solidFill>
                <a:latin typeface="DM Sans Bold"/>
              </a:rPr>
              <a:t>1</a:t>
            </a:r>
          </a:p>
        </p:txBody>
      </p:sp>
      <p:sp>
        <p:nvSpPr>
          <p:cNvPr id="8" name="TextBox 8"/>
          <p:cNvSpPr txBox="1"/>
          <p:nvPr/>
        </p:nvSpPr>
        <p:spPr>
          <a:xfrm>
            <a:off x="9562823" y="2249060"/>
            <a:ext cx="617599"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02</a:t>
            </a:r>
          </a:p>
        </p:txBody>
      </p:sp>
      <p:sp>
        <p:nvSpPr>
          <p:cNvPr id="9" name="TextBox 9"/>
          <p:cNvSpPr txBox="1"/>
          <p:nvPr/>
        </p:nvSpPr>
        <p:spPr>
          <a:xfrm>
            <a:off x="9562823" y="3874807"/>
            <a:ext cx="617599"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04</a:t>
            </a:r>
          </a:p>
        </p:txBody>
      </p:sp>
      <p:sp>
        <p:nvSpPr>
          <p:cNvPr id="10" name="TextBox 10"/>
          <p:cNvSpPr txBox="1"/>
          <p:nvPr/>
        </p:nvSpPr>
        <p:spPr>
          <a:xfrm>
            <a:off x="9615019" y="4810125"/>
            <a:ext cx="619508"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05</a:t>
            </a:r>
          </a:p>
        </p:txBody>
      </p:sp>
      <p:sp>
        <p:nvSpPr>
          <p:cNvPr id="11" name="TextBox 11"/>
          <p:cNvSpPr txBox="1"/>
          <p:nvPr/>
        </p:nvSpPr>
        <p:spPr>
          <a:xfrm>
            <a:off x="10865853" y="1387815"/>
            <a:ext cx="6249906" cy="7947025"/>
          </a:xfrm>
          <a:prstGeom prst="rect">
            <a:avLst/>
          </a:prstGeom>
        </p:spPr>
        <p:txBody>
          <a:bodyPr lIns="0" tIns="0" rIns="0" bIns="0" rtlCol="0" anchor="t">
            <a:spAutoFit/>
          </a:bodyPr>
          <a:lstStyle/>
          <a:p>
            <a:pPr>
              <a:lnSpc>
                <a:spcPts val="3499"/>
              </a:lnSpc>
            </a:pPr>
            <a:r>
              <a:rPr lang="en-US" sz="2499">
                <a:solidFill>
                  <a:srgbClr val="FFFFFF"/>
                </a:solidFill>
                <a:latin typeface="Poppins Light"/>
              </a:rPr>
              <a:t>AAPL     15%</a:t>
            </a:r>
          </a:p>
          <a:p>
            <a:pPr>
              <a:lnSpc>
                <a:spcPts val="3499"/>
              </a:lnSpc>
            </a:pPr>
            <a:endParaRPr lang="en-US" sz="2499">
              <a:solidFill>
                <a:srgbClr val="FFFFFF"/>
              </a:solidFill>
              <a:latin typeface="Poppins Light"/>
            </a:endParaRPr>
          </a:p>
          <a:p>
            <a:pPr>
              <a:lnSpc>
                <a:spcPts val="3499"/>
              </a:lnSpc>
            </a:pPr>
            <a:r>
              <a:rPr lang="en-US" sz="1200">
                <a:solidFill>
                  <a:srgbClr val="FFFFFF"/>
                </a:solidFill>
                <a:latin typeface="Arimo"/>
              </a:rPr>
              <a:t>GOOG   2.5%</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NFLX      19%</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DAL       23%</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BYND     4%</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FB         26%</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U          2.5%</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TGT      20%</a:t>
            </a:r>
          </a:p>
          <a:p>
            <a:pPr>
              <a:lnSpc>
                <a:spcPts val="3499"/>
              </a:lnSpc>
            </a:pPr>
            <a:endParaRPr lang="en-US" sz="1200">
              <a:solidFill>
                <a:srgbClr val="FFFFFF"/>
              </a:solidFill>
              <a:latin typeface="Arimo"/>
            </a:endParaRPr>
          </a:p>
          <a:p>
            <a:pPr>
              <a:lnSpc>
                <a:spcPts val="3499"/>
              </a:lnSpc>
            </a:pPr>
            <a:r>
              <a:rPr lang="en-US" sz="1200">
                <a:solidFill>
                  <a:srgbClr val="FFFFFF"/>
                </a:solidFill>
                <a:latin typeface="Arimo"/>
              </a:rPr>
              <a:t>HD          9%</a:t>
            </a:r>
          </a:p>
          <a:p>
            <a:pPr>
              <a:lnSpc>
                <a:spcPts val="3500"/>
              </a:lnSpc>
            </a:pPr>
            <a:endParaRPr lang="en-US" sz="1200">
              <a:solidFill>
                <a:srgbClr val="FFFFFF"/>
              </a:solidFill>
              <a:latin typeface="Arimo"/>
            </a:endParaRPr>
          </a:p>
        </p:txBody>
      </p:sp>
      <p:sp>
        <p:nvSpPr>
          <p:cNvPr id="12" name="TextBox 12"/>
          <p:cNvSpPr txBox="1"/>
          <p:nvPr/>
        </p:nvSpPr>
        <p:spPr>
          <a:xfrm>
            <a:off x="9562823" y="3050091"/>
            <a:ext cx="617599"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03</a:t>
            </a:r>
          </a:p>
        </p:txBody>
      </p:sp>
      <p:sp>
        <p:nvSpPr>
          <p:cNvPr id="13" name="TextBox 13"/>
          <p:cNvSpPr txBox="1"/>
          <p:nvPr/>
        </p:nvSpPr>
        <p:spPr>
          <a:xfrm>
            <a:off x="9634069" y="5658960"/>
            <a:ext cx="619508"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06</a:t>
            </a:r>
          </a:p>
        </p:txBody>
      </p:sp>
      <p:sp>
        <p:nvSpPr>
          <p:cNvPr id="14" name="TextBox 14"/>
          <p:cNvSpPr txBox="1"/>
          <p:nvPr/>
        </p:nvSpPr>
        <p:spPr>
          <a:xfrm>
            <a:off x="9634069" y="6581303"/>
            <a:ext cx="619508"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07</a:t>
            </a:r>
          </a:p>
        </p:txBody>
      </p:sp>
      <p:sp>
        <p:nvSpPr>
          <p:cNvPr id="15" name="TextBox 15"/>
          <p:cNvSpPr txBox="1"/>
          <p:nvPr/>
        </p:nvSpPr>
        <p:spPr>
          <a:xfrm>
            <a:off x="9634069" y="7500510"/>
            <a:ext cx="619508"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08</a:t>
            </a:r>
          </a:p>
        </p:txBody>
      </p:sp>
      <p:sp>
        <p:nvSpPr>
          <p:cNvPr id="16" name="TextBox 16"/>
          <p:cNvSpPr txBox="1"/>
          <p:nvPr/>
        </p:nvSpPr>
        <p:spPr>
          <a:xfrm>
            <a:off x="9634069" y="8446815"/>
            <a:ext cx="619508" cy="495300"/>
          </a:xfrm>
          <a:prstGeom prst="rect">
            <a:avLst/>
          </a:prstGeom>
        </p:spPr>
        <p:txBody>
          <a:bodyPr lIns="0" tIns="0" rIns="0" bIns="0" rtlCol="0" anchor="t">
            <a:spAutoFit/>
          </a:bodyPr>
          <a:lstStyle/>
          <a:p>
            <a:pPr marL="0" lvl="0" indent="0" algn="ctr">
              <a:lnSpc>
                <a:spcPts val="3900"/>
              </a:lnSpc>
              <a:spcBef>
                <a:spcPct val="0"/>
              </a:spcBef>
            </a:pPr>
            <a:r>
              <a:rPr lang="en-US" sz="3000" u="none">
                <a:solidFill>
                  <a:srgbClr val="CD4E18"/>
                </a:solidFill>
                <a:latin typeface="DM Sans Bold"/>
              </a:rPr>
              <a:t>09</a:t>
            </a:r>
          </a:p>
        </p:txBody>
      </p:sp>
      <p:sp>
        <p:nvSpPr>
          <p:cNvPr id="17" name="TextBox 17"/>
          <p:cNvSpPr txBox="1"/>
          <p:nvPr/>
        </p:nvSpPr>
        <p:spPr>
          <a:xfrm>
            <a:off x="1196164" y="3963375"/>
            <a:ext cx="5248405" cy="3948430"/>
          </a:xfrm>
          <a:prstGeom prst="rect">
            <a:avLst/>
          </a:prstGeom>
        </p:spPr>
        <p:txBody>
          <a:bodyPr lIns="0" tIns="0" rIns="0" bIns="0" rtlCol="0" anchor="t">
            <a:spAutoFit/>
          </a:bodyPr>
          <a:lstStyle/>
          <a:p>
            <a:pPr>
              <a:lnSpc>
                <a:spcPts val="3920"/>
              </a:lnSpc>
            </a:pPr>
            <a:r>
              <a:rPr lang="en-US" sz="2800">
                <a:solidFill>
                  <a:srgbClr val="FFFFFF"/>
                </a:solidFill>
                <a:latin typeface="Open Sans Light"/>
              </a:rPr>
              <a:t>Based on setting the target return to be equal to the average return we need to choose the front mentioned variables for our optimal portfolio to invest.The highest percentage is for</a:t>
            </a:r>
            <a:r>
              <a:rPr lang="en-US" sz="600">
                <a:solidFill>
                  <a:srgbClr val="FFFFFF"/>
                </a:solidFill>
                <a:latin typeface="Arimo"/>
              </a:rPr>
              <a:t> FB and least for GOOG and 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800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2" name="Title 1">
            <a:extLst>
              <a:ext uri="{FF2B5EF4-FFF2-40B4-BE49-F238E27FC236}">
                <a16:creationId xmlns:a16="http://schemas.microsoft.com/office/drawing/2014/main" id="{97CA8131-306B-484A-98E6-F76A9D32AA11}"/>
              </a:ext>
            </a:extLst>
          </p:cNvPr>
          <p:cNvSpPr>
            <a:spLocks noGrp="1"/>
          </p:cNvSpPr>
          <p:nvPr>
            <p:ph type="ctrTitle"/>
          </p:nvPr>
        </p:nvSpPr>
        <p:spPr>
          <a:xfrm>
            <a:off x="12211666" y="958647"/>
            <a:ext cx="5102942" cy="5242185"/>
          </a:xfrm>
        </p:spPr>
        <p:txBody>
          <a:bodyPr>
            <a:normAutofit/>
          </a:bodyPr>
          <a:lstStyle/>
          <a:p>
            <a:r>
              <a:rPr lang="en-US" sz="6300"/>
              <a:t>Portfolio Optimization Against a Benchmark</a:t>
            </a:r>
          </a:p>
        </p:txBody>
      </p:sp>
      <p:sp>
        <p:nvSpPr>
          <p:cNvPr id="3" name="Subtitle 2">
            <a:extLst>
              <a:ext uri="{FF2B5EF4-FFF2-40B4-BE49-F238E27FC236}">
                <a16:creationId xmlns:a16="http://schemas.microsoft.com/office/drawing/2014/main" id="{1B4822EA-2BE9-1E44-AC1F-239925BDE7BF}"/>
              </a:ext>
            </a:extLst>
          </p:cNvPr>
          <p:cNvSpPr>
            <a:spLocks noGrp="1"/>
          </p:cNvSpPr>
          <p:nvPr>
            <p:ph type="subTitle" idx="1"/>
          </p:nvPr>
        </p:nvSpPr>
        <p:spPr>
          <a:xfrm>
            <a:off x="12211665" y="6683432"/>
            <a:ext cx="5126985" cy="1857924"/>
          </a:xfrm>
        </p:spPr>
        <p:txBody>
          <a:bodyPr>
            <a:normAutofit/>
          </a:bodyPr>
          <a:lstStyle/>
          <a:p>
            <a:endParaRPr lang="en-US" sz="3000">
              <a:solidFill>
                <a:schemeClr val="tx1">
                  <a:lumMod val="85000"/>
                  <a:lumOff val="15000"/>
                </a:schemeClr>
              </a:solidFill>
            </a:endParaRPr>
          </a:p>
        </p:txBody>
      </p:sp>
      <p:pic>
        <p:nvPicPr>
          <p:cNvPr id="22" name="Picture 3">
            <a:extLst>
              <a:ext uri="{FF2B5EF4-FFF2-40B4-BE49-F238E27FC236}">
                <a16:creationId xmlns:a16="http://schemas.microsoft.com/office/drawing/2014/main" id="{6579AC31-8285-4A32-ABE5-0CBCEFEF550F}"/>
              </a:ext>
            </a:extLst>
          </p:cNvPr>
          <p:cNvPicPr>
            <a:picLocks noChangeAspect="1"/>
          </p:cNvPicPr>
          <p:nvPr/>
        </p:nvPicPr>
        <p:blipFill rotWithShape="1">
          <a:blip r:embed="rId2"/>
          <a:srcRect t="19643"/>
          <a:stretch/>
        </p:blipFill>
        <p:spPr>
          <a:xfrm>
            <a:off x="950999" y="1834652"/>
            <a:ext cx="10368326" cy="5832174"/>
          </a:xfrm>
          <a:prstGeom prst="rect">
            <a:avLst/>
          </a:prstGeom>
        </p:spPr>
      </p:pic>
      <p:cxnSp>
        <p:nvCxnSpPr>
          <p:cNvPr id="32" name="Straight Connector 31">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13958" y="6442131"/>
            <a:ext cx="4800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01200"/>
            <a:ext cx="18288000"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902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1487" y="6712112"/>
            <a:ext cx="148132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800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2" name="Title 1">
            <a:extLst>
              <a:ext uri="{FF2B5EF4-FFF2-40B4-BE49-F238E27FC236}">
                <a16:creationId xmlns:a16="http://schemas.microsoft.com/office/drawing/2014/main" id="{5C0546F1-BD95-FE47-9D16-A125DB32EB14}"/>
              </a:ext>
            </a:extLst>
          </p:cNvPr>
          <p:cNvSpPr>
            <a:spLocks noGrp="1"/>
          </p:cNvSpPr>
          <p:nvPr>
            <p:ph type="title" idx="4294967295"/>
          </p:nvPr>
        </p:nvSpPr>
        <p:spPr>
          <a:xfrm>
            <a:off x="950999" y="6825345"/>
            <a:ext cx="16363610" cy="1436853"/>
          </a:xfrm>
        </p:spPr>
        <p:txBody>
          <a:bodyPr vert="horz" lIns="137160" tIns="68580" rIns="137160" bIns="68580" rtlCol="0" anchor="b">
            <a:normAutofit/>
          </a:bodyPr>
          <a:lstStyle/>
          <a:p>
            <a:r>
              <a:rPr lang="en-US" sz="5700">
                <a:solidFill>
                  <a:schemeClr val="tx1">
                    <a:lumMod val="85000"/>
                    <a:lumOff val="15000"/>
                  </a:schemeClr>
                </a:solidFill>
              </a:rPr>
              <a:t>Add Dow jones historical data as a Benchmark</a:t>
            </a:r>
          </a:p>
        </p:txBody>
      </p:sp>
      <p:pic>
        <p:nvPicPr>
          <p:cNvPr id="29" name="Picture 28">
            <a:extLst>
              <a:ext uri="{FF2B5EF4-FFF2-40B4-BE49-F238E27FC236}">
                <a16:creationId xmlns:a16="http://schemas.microsoft.com/office/drawing/2014/main" id="{E39F7875-AFE4-2E48-9485-F9D8A360E663}"/>
              </a:ext>
            </a:extLst>
          </p:cNvPr>
          <p:cNvPicPr>
            <a:picLocks noChangeAspect="1"/>
          </p:cNvPicPr>
          <p:nvPr/>
        </p:nvPicPr>
        <p:blipFill>
          <a:blip r:embed="rId2"/>
          <a:stretch>
            <a:fillRect/>
          </a:stretch>
        </p:blipFill>
        <p:spPr>
          <a:xfrm>
            <a:off x="1891933" y="960120"/>
            <a:ext cx="6072026" cy="5404104"/>
          </a:xfrm>
          <a:prstGeom prst="rect">
            <a:avLst/>
          </a:prstGeom>
        </p:spPr>
      </p:pic>
      <p:pic>
        <p:nvPicPr>
          <p:cNvPr id="17" name="Picture 16">
            <a:extLst>
              <a:ext uri="{FF2B5EF4-FFF2-40B4-BE49-F238E27FC236}">
                <a16:creationId xmlns:a16="http://schemas.microsoft.com/office/drawing/2014/main" id="{C5E2DF46-110A-BB45-AF9D-C1E1BD59D379}"/>
              </a:ext>
            </a:extLst>
          </p:cNvPr>
          <p:cNvPicPr>
            <a:picLocks noChangeAspect="1"/>
          </p:cNvPicPr>
          <p:nvPr/>
        </p:nvPicPr>
        <p:blipFill rotWithShape="1">
          <a:blip r:embed="rId3"/>
          <a:srcRect t="1014" b="18581"/>
          <a:stretch/>
        </p:blipFill>
        <p:spPr>
          <a:xfrm>
            <a:off x="9385301" y="1016285"/>
            <a:ext cx="7953348" cy="5291772"/>
          </a:xfrm>
          <a:prstGeom prst="rect">
            <a:avLst/>
          </a:prstGeom>
        </p:spPr>
      </p:pic>
      <p:cxnSp>
        <p:nvCxnSpPr>
          <p:cNvPr id="40" name="Straight Connector 39">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1629" y="8467944"/>
            <a:ext cx="15773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601200"/>
            <a:ext cx="18288000"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967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1487" y="6712112"/>
            <a:ext cx="148132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800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2" name="Title 1">
            <a:extLst>
              <a:ext uri="{FF2B5EF4-FFF2-40B4-BE49-F238E27FC236}">
                <a16:creationId xmlns:a16="http://schemas.microsoft.com/office/drawing/2014/main" id="{D029DA1D-7CD9-214B-BA1C-A66B415D876D}"/>
              </a:ext>
            </a:extLst>
          </p:cNvPr>
          <p:cNvSpPr>
            <a:spLocks noGrp="1"/>
          </p:cNvSpPr>
          <p:nvPr>
            <p:ph type="title" idx="4294967295"/>
          </p:nvPr>
        </p:nvSpPr>
        <p:spPr>
          <a:xfrm>
            <a:off x="950999" y="6825345"/>
            <a:ext cx="16363610" cy="1436853"/>
          </a:xfrm>
        </p:spPr>
        <p:txBody>
          <a:bodyPr vert="horz" lIns="137160" tIns="68580" rIns="137160" bIns="68580" rtlCol="0" anchor="b">
            <a:normAutofit/>
          </a:bodyPr>
          <a:lstStyle/>
          <a:p>
            <a:r>
              <a:rPr lang="en-US" sz="6300" dirty="0">
                <a:solidFill>
                  <a:schemeClr val="tx1">
                    <a:lumMod val="85000"/>
                    <a:lumOff val="15000"/>
                  </a:schemeClr>
                </a:solidFill>
              </a:rPr>
              <a:t>Compare the benchmark and 20 portfolio</a:t>
            </a:r>
          </a:p>
        </p:txBody>
      </p:sp>
      <p:pic>
        <p:nvPicPr>
          <p:cNvPr id="5" name="Picture 4">
            <a:extLst>
              <a:ext uri="{FF2B5EF4-FFF2-40B4-BE49-F238E27FC236}">
                <a16:creationId xmlns:a16="http://schemas.microsoft.com/office/drawing/2014/main" id="{6E85AD92-8DB4-5041-BCC7-A6DCA3F52FBD}"/>
              </a:ext>
            </a:extLst>
          </p:cNvPr>
          <p:cNvPicPr>
            <a:picLocks noChangeAspect="1"/>
          </p:cNvPicPr>
          <p:nvPr/>
        </p:nvPicPr>
        <p:blipFill>
          <a:blip r:embed="rId2"/>
          <a:stretch>
            <a:fillRect/>
          </a:stretch>
        </p:blipFill>
        <p:spPr>
          <a:xfrm>
            <a:off x="1933982" y="960120"/>
            <a:ext cx="5987927" cy="5404104"/>
          </a:xfrm>
          <a:prstGeom prst="rect">
            <a:avLst/>
          </a:prstGeom>
        </p:spPr>
      </p:pic>
      <p:pic>
        <p:nvPicPr>
          <p:cNvPr id="8" name="Picture 7">
            <a:extLst>
              <a:ext uri="{FF2B5EF4-FFF2-40B4-BE49-F238E27FC236}">
                <a16:creationId xmlns:a16="http://schemas.microsoft.com/office/drawing/2014/main" id="{E5ED9257-4DBA-8F46-84C8-BD6532090D8C}"/>
              </a:ext>
            </a:extLst>
          </p:cNvPr>
          <p:cNvPicPr>
            <a:picLocks noChangeAspect="1"/>
          </p:cNvPicPr>
          <p:nvPr/>
        </p:nvPicPr>
        <p:blipFill>
          <a:blip r:embed="rId3"/>
          <a:stretch>
            <a:fillRect/>
          </a:stretch>
        </p:blipFill>
        <p:spPr>
          <a:xfrm>
            <a:off x="10325962" y="960119"/>
            <a:ext cx="6072026" cy="5404104"/>
          </a:xfrm>
          <a:prstGeom prst="rect">
            <a:avLst/>
          </a:prstGeom>
        </p:spPr>
      </p:pic>
      <p:cxnSp>
        <p:nvCxnSpPr>
          <p:cNvPr id="19"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1629" y="8467944"/>
            <a:ext cx="15773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601200"/>
            <a:ext cx="18288000"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297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 y="0"/>
            <a:ext cx="18279473" cy="10287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20" name="Rectangle 1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 y="0"/>
            <a:ext cx="6089879" cy="10287000"/>
          </a:xfrm>
          <a:prstGeom prst="rect">
            <a:avLst/>
          </a:prstGeom>
          <a:solidFill>
            <a:srgbClr val="B59F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D8BE90B-AF4A-4347-80F5-25202D275D0C}"/>
              </a:ext>
            </a:extLst>
          </p:cNvPr>
          <p:cNvSpPr>
            <a:spLocks noGrp="1"/>
          </p:cNvSpPr>
          <p:nvPr>
            <p:ph type="title"/>
          </p:nvPr>
        </p:nvSpPr>
        <p:spPr>
          <a:xfrm>
            <a:off x="738555" y="775254"/>
            <a:ext cx="4627266" cy="2941629"/>
          </a:xfrm>
        </p:spPr>
        <p:txBody>
          <a:bodyPr>
            <a:normAutofit/>
          </a:bodyPr>
          <a:lstStyle/>
          <a:p>
            <a:r>
              <a:rPr lang="en-US" sz="6000">
                <a:solidFill>
                  <a:srgbClr val="FFFFFF"/>
                </a:solidFill>
              </a:rPr>
              <a:t>Information Ratio-IR</a:t>
            </a:r>
          </a:p>
        </p:txBody>
      </p:sp>
      <p:cxnSp>
        <p:nvCxnSpPr>
          <p:cNvPr id="22" name="Straight Connector 2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7628" y="3958181"/>
            <a:ext cx="4114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C72451-AAB7-AA44-B674-3FE3079A3569}"/>
              </a:ext>
            </a:extLst>
          </p:cNvPr>
          <p:cNvSpPr>
            <a:spLocks noGrp="1"/>
          </p:cNvSpPr>
          <p:nvPr>
            <p:ph idx="1"/>
          </p:nvPr>
        </p:nvSpPr>
        <p:spPr>
          <a:xfrm>
            <a:off x="857628" y="4199482"/>
            <a:ext cx="4508193" cy="4784498"/>
          </a:xfrm>
        </p:spPr>
        <p:txBody>
          <a:bodyPr>
            <a:normAutofit/>
          </a:bodyPr>
          <a:lstStyle/>
          <a:p>
            <a:pPr>
              <a:lnSpc>
                <a:spcPct val="100000"/>
              </a:lnSpc>
            </a:pPr>
            <a:r>
              <a:rPr lang="en-US" sz="1950">
                <a:solidFill>
                  <a:srgbClr val="FFFFFF"/>
                </a:solidFill>
              </a:rPr>
              <a:t>The information ratio (IR) is a measurement of portfolio returns above the returns of a benchmark, usually an index such as the S&amp;P 500, to the volatility of those returns</a:t>
            </a:r>
          </a:p>
          <a:p>
            <a:pPr>
              <a:lnSpc>
                <a:spcPct val="100000"/>
              </a:lnSpc>
            </a:pPr>
            <a:r>
              <a:rPr lang="en-US" sz="1950">
                <a:solidFill>
                  <a:srgbClr val="FFFFFF"/>
                </a:solidFill>
              </a:rPr>
              <a:t>The information ratio is used to evaluate the skill of a portfolio manager at generating returns in excess of a given benchmark</a:t>
            </a:r>
          </a:p>
          <a:p>
            <a:pPr>
              <a:lnSpc>
                <a:spcPct val="100000"/>
              </a:lnSpc>
            </a:pPr>
            <a:r>
              <a:rPr lang="en-US" sz="1950">
                <a:solidFill>
                  <a:srgbClr val="FFFFFF"/>
                </a:solidFill>
              </a:rPr>
              <a:t>A higher IR result implies a better portfolio manager who's achieving a higher return in excess of the benchmark, given the risk taken</a:t>
            </a:r>
          </a:p>
          <a:p>
            <a:pPr>
              <a:lnSpc>
                <a:spcPct val="100000"/>
              </a:lnSpc>
            </a:pPr>
            <a:endParaRPr lang="en-US" sz="1950">
              <a:solidFill>
                <a:srgbClr val="FFFFFF"/>
              </a:solidFill>
            </a:endParaRPr>
          </a:p>
        </p:txBody>
      </p:sp>
      <p:pic>
        <p:nvPicPr>
          <p:cNvPr id="4" name="Picture 3">
            <a:extLst>
              <a:ext uri="{FF2B5EF4-FFF2-40B4-BE49-F238E27FC236}">
                <a16:creationId xmlns:a16="http://schemas.microsoft.com/office/drawing/2014/main" id="{44405801-AE61-454B-8771-F052958A77BE}"/>
              </a:ext>
            </a:extLst>
          </p:cNvPr>
          <p:cNvPicPr>
            <a:picLocks noChangeAspect="1"/>
          </p:cNvPicPr>
          <p:nvPr/>
        </p:nvPicPr>
        <p:blipFill rotWithShape="1">
          <a:blip r:embed="rId3"/>
          <a:srcRect t="34309"/>
          <a:stretch/>
        </p:blipFill>
        <p:spPr>
          <a:xfrm>
            <a:off x="7113026" y="3167414"/>
            <a:ext cx="10197123" cy="3952172"/>
          </a:xfrm>
          <a:prstGeom prst="rect">
            <a:avLst/>
          </a:prstGeom>
        </p:spPr>
      </p:pic>
    </p:spTree>
    <p:extLst>
      <p:ext uri="{BB962C8B-B14F-4D97-AF65-F5344CB8AC3E}">
        <p14:creationId xmlns:p14="http://schemas.microsoft.com/office/powerpoint/2010/main" val="353599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0298" y="2846070"/>
            <a:ext cx="149504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 y="0"/>
            <a:ext cx="18279473" cy="10287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37" name="Rectangle 3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 y="0"/>
            <a:ext cx="6089879" cy="10287000"/>
          </a:xfrm>
          <a:prstGeom prst="rect">
            <a:avLst/>
          </a:prstGeom>
          <a:solidFill>
            <a:srgbClr val="B59F4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D8AB8382-637B-0541-934E-6041DF6FE5D8}"/>
              </a:ext>
            </a:extLst>
          </p:cNvPr>
          <p:cNvSpPr txBox="1"/>
          <p:nvPr/>
        </p:nvSpPr>
        <p:spPr>
          <a:xfrm>
            <a:off x="738554" y="775254"/>
            <a:ext cx="5175065" cy="2941629"/>
          </a:xfrm>
          <a:prstGeom prst="rect">
            <a:avLst/>
          </a:prstGeom>
        </p:spPr>
        <p:txBody>
          <a:bodyPr vert="horz" lIns="137160" tIns="68580" rIns="137160" bIns="68580" rtlCol="0" anchor="b">
            <a:normAutofit/>
          </a:bodyPr>
          <a:lstStyle/>
          <a:p>
            <a:pPr defTabSz="1371600">
              <a:spcBef>
                <a:spcPct val="0"/>
              </a:spcBef>
              <a:spcAft>
                <a:spcPts val="900"/>
              </a:spcAft>
            </a:pPr>
            <a:r>
              <a:rPr lang="en-US" sz="3750" b="1" spc="-75" dirty="0">
                <a:solidFill>
                  <a:srgbClr val="FFFFFF"/>
                </a:solidFill>
                <a:latin typeface="Avenir Next LT Pro Light" panose="020F0302020204030204"/>
              </a:rPr>
              <a:t>Compute the Efficient Frontier Using the Portfolio Object</a:t>
            </a:r>
          </a:p>
          <a:p>
            <a:pPr defTabSz="1371600">
              <a:spcBef>
                <a:spcPct val="0"/>
              </a:spcBef>
              <a:spcAft>
                <a:spcPts val="900"/>
              </a:spcAft>
            </a:pPr>
            <a:endParaRPr lang="en-US" sz="3750" spc="-75" dirty="0">
              <a:solidFill>
                <a:srgbClr val="FFFFFF"/>
              </a:solidFill>
              <a:latin typeface="Avenir Next LT Pro Light" panose="020F0302020204030204"/>
            </a:endParaRPr>
          </a:p>
        </p:txBody>
      </p:sp>
      <p:cxnSp>
        <p:nvCxnSpPr>
          <p:cNvPr id="39" name="Straight Connector 3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7628" y="3958181"/>
            <a:ext cx="41148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047D60A-A572-5847-8AF9-0AFC2458739C}"/>
              </a:ext>
            </a:extLst>
          </p:cNvPr>
          <p:cNvSpPr txBox="1"/>
          <p:nvPr/>
        </p:nvSpPr>
        <p:spPr>
          <a:xfrm>
            <a:off x="857628" y="4199482"/>
            <a:ext cx="4508193" cy="4784498"/>
          </a:xfrm>
          <a:prstGeom prst="rect">
            <a:avLst/>
          </a:prstGeom>
        </p:spPr>
        <p:txBody>
          <a:bodyPr vert="horz" lIns="0" tIns="68580" rIns="0" bIns="68580" rtlCol="0">
            <a:normAutofit/>
          </a:bodyPr>
          <a:lstStyle/>
          <a:p>
            <a:pPr marL="514350" indent="-514350" defTabSz="1371600">
              <a:spcAft>
                <a:spcPts val="900"/>
              </a:spcAft>
              <a:buFont typeface="Calibri" panose="020F0502020204030204" pitchFamily="34" charset="0"/>
              <a:buAutoNum type="arabicPeriod"/>
            </a:pPr>
            <a:r>
              <a:rPr lang="en-US" sz="2550">
                <a:solidFill>
                  <a:srgbClr val="FFFFFF"/>
                </a:solidFill>
                <a:latin typeface="Avenir Next LT Pro" panose="020F0502020204030204"/>
              </a:rPr>
              <a:t>Compute the mean-variance efficient frontier of 20 optimal portfolios. </a:t>
            </a:r>
          </a:p>
          <a:p>
            <a:pPr marL="514350" indent="-514350" defTabSz="1371600">
              <a:spcAft>
                <a:spcPts val="900"/>
              </a:spcAft>
              <a:buFont typeface="Calibri" panose="020F0502020204030204" pitchFamily="34" charset="0"/>
              <a:buAutoNum type="arabicPeriod"/>
            </a:pPr>
            <a:r>
              <a:rPr lang="en-US" sz="2550">
                <a:solidFill>
                  <a:srgbClr val="FFFFFF"/>
                </a:solidFill>
                <a:latin typeface="Avenir Next LT Pro" panose="020F0502020204030204"/>
              </a:rPr>
              <a:t>Visualize the frontier over the risk-return characteristics of the individual assets.</a:t>
            </a:r>
          </a:p>
          <a:p>
            <a:pPr marL="514350" indent="-514350" defTabSz="1371600">
              <a:spcAft>
                <a:spcPts val="900"/>
              </a:spcAft>
              <a:buFont typeface="Calibri" panose="020F0502020204030204" pitchFamily="34" charset="0"/>
              <a:buAutoNum type="arabicPeriod"/>
            </a:pPr>
            <a:r>
              <a:rPr lang="en-US" sz="2550">
                <a:solidFill>
                  <a:srgbClr val="FFFFFF"/>
                </a:solidFill>
                <a:latin typeface="Avenir Next LT Pro" panose="020F0502020204030204"/>
              </a:rPr>
              <a:t>Furthermore, calculate and visualize the information ratio for each portfolio along the frontier.</a:t>
            </a:r>
          </a:p>
        </p:txBody>
      </p:sp>
      <p:pic>
        <p:nvPicPr>
          <p:cNvPr id="8" name="Picture 7">
            <a:extLst>
              <a:ext uri="{FF2B5EF4-FFF2-40B4-BE49-F238E27FC236}">
                <a16:creationId xmlns:a16="http://schemas.microsoft.com/office/drawing/2014/main" id="{F269726D-FB59-A24A-B004-DA1B8E456812}"/>
              </a:ext>
            </a:extLst>
          </p:cNvPr>
          <p:cNvPicPr>
            <a:picLocks noChangeAspect="1"/>
          </p:cNvPicPr>
          <p:nvPr/>
        </p:nvPicPr>
        <p:blipFill>
          <a:blip r:embed="rId2"/>
          <a:stretch>
            <a:fillRect/>
          </a:stretch>
        </p:blipFill>
        <p:spPr>
          <a:xfrm>
            <a:off x="7511161" y="960120"/>
            <a:ext cx="9400853" cy="8366760"/>
          </a:xfrm>
          <a:prstGeom prst="rect">
            <a:avLst/>
          </a:prstGeom>
        </p:spPr>
      </p:pic>
    </p:spTree>
    <p:extLst>
      <p:ext uri="{BB962C8B-B14F-4D97-AF65-F5344CB8AC3E}">
        <p14:creationId xmlns:p14="http://schemas.microsoft.com/office/powerpoint/2010/main" val="3849065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90298" y="2846070"/>
            <a:ext cx="149504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24">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800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11" name="TextBox 10">
            <a:extLst>
              <a:ext uri="{FF2B5EF4-FFF2-40B4-BE49-F238E27FC236}">
                <a16:creationId xmlns:a16="http://schemas.microsoft.com/office/drawing/2014/main" id="{B61BBFAE-7DF0-734C-B4C7-81336E218404}"/>
              </a:ext>
            </a:extLst>
          </p:cNvPr>
          <p:cNvSpPr txBox="1"/>
          <p:nvPr/>
        </p:nvSpPr>
        <p:spPr>
          <a:xfrm>
            <a:off x="8367074" y="1088708"/>
            <a:ext cx="9648651" cy="2176136"/>
          </a:xfrm>
          <a:prstGeom prst="rect">
            <a:avLst/>
          </a:prstGeom>
        </p:spPr>
        <p:txBody>
          <a:bodyPr vert="horz" lIns="137160" tIns="68580" rIns="137160" bIns="68580" rtlCol="0" anchor="b">
            <a:normAutofit/>
          </a:bodyPr>
          <a:lstStyle/>
          <a:p>
            <a:pPr defTabSz="1371600">
              <a:lnSpc>
                <a:spcPct val="90000"/>
              </a:lnSpc>
              <a:spcBef>
                <a:spcPct val="0"/>
              </a:spcBef>
              <a:spcAft>
                <a:spcPts val="900"/>
              </a:spcAft>
            </a:pPr>
            <a:r>
              <a:rPr lang="en-US" sz="7200" b="1" spc="-75" dirty="0">
                <a:solidFill>
                  <a:srgbClr val="000000">
                    <a:lumMod val="75000"/>
                    <a:lumOff val="25000"/>
                  </a:srgbClr>
                </a:solidFill>
                <a:latin typeface="Avenir Next LT Pro Light" panose="020F0302020204030204"/>
              </a:rPr>
              <a:t>Plot the Optimal Portfolio</a:t>
            </a:r>
            <a:endParaRPr lang="en-US" sz="7200" spc="-75" dirty="0">
              <a:solidFill>
                <a:srgbClr val="000000">
                  <a:lumMod val="75000"/>
                  <a:lumOff val="25000"/>
                </a:srgbClr>
              </a:solidFill>
              <a:latin typeface="Avenir Next LT Pro Light" panose="020F0302020204030204"/>
            </a:endParaRPr>
          </a:p>
        </p:txBody>
      </p:sp>
      <p:pic>
        <p:nvPicPr>
          <p:cNvPr id="5" name="Picture 4">
            <a:extLst>
              <a:ext uri="{FF2B5EF4-FFF2-40B4-BE49-F238E27FC236}">
                <a16:creationId xmlns:a16="http://schemas.microsoft.com/office/drawing/2014/main" id="{90613740-4CB8-0B4E-A3C7-3B84780F0C5B}"/>
              </a:ext>
            </a:extLst>
          </p:cNvPr>
          <p:cNvPicPr>
            <a:picLocks noChangeAspect="1"/>
          </p:cNvPicPr>
          <p:nvPr/>
        </p:nvPicPr>
        <p:blipFill rotWithShape="1">
          <a:blip r:embed="rId3"/>
          <a:srcRect l="3756" t="3471" r="5991" b="2658"/>
          <a:stretch/>
        </p:blipFill>
        <p:spPr>
          <a:xfrm>
            <a:off x="319835" y="1590841"/>
            <a:ext cx="7675961" cy="7105319"/>
          </a:xfrm>
          <a:prstGeom prst="rect">
            <a:avLst/>
          </a:prstGeom>
        </p:spPr>
      </p:pic>
      <p:cxnSp>
        <p:nvCxnSpPr>
          <p:cNvPr id="33" name="Straight Connector 26">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1080" y="3401132"/>
            <a:ext cx="90525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162EE5C-D2F1-314B-A15B-C0E488F980D1}"/>
              </a:ext>
            </a:extLst>
          </p:cNvPr>
          <p:cNvPicPr>
            <a:picLocks noChangeAspect="1"/>
          </p:cNvPicPr>
          <p:nvPr/>
        </p:nvPicPr>
        <p:blipFill rotWithShape="1">
          <a:blip r:embed="rId4"/>
          <a:srcRect l="328" t="-1447" r="1449" b="1445"/>
          <a:stretch/>
        </p:blipFill>
        <p:spPr>
          <a:xfrm>
            <a:off x="8131934" y="5681411"/>
            <a:ext cx="10019928" cy="2786865"/>
          </a:xfrm>
          <a:prstGeom prst="rect">
            <a:avLst/>
          </a:prstGeom>
        </p:spPr>
      </p:pic>
      <p:sp>
        <p:nvSpPr>
          <p:cNvPr id="2" name="TextBox 1">
            <a:extLst>
              <a:ext uri="{FF2B5EF4-FFF2-40B4-BE49-F238E27FC236}">
                <a16:creationId xmlns:a16="http://schemas.microsoft.com/office/drawing/2014/main" id="{0D0B4471-B1A1-4841-9266-989339249483}"/>
              </a:ext>
            </a:extLst>
          </p:cNvPr>
          <p:cNvSpPr txBox="1"/>
          <p:nvPr/>
        </p:nvSpPr>
        <p:spPr>
          <a:xfrm>
            <a:off x="8639352" y="3673710"/>
            <a:ext cx="9648651" cy="5192487"/>
          </a:xfrm>
          <a:prstGeom prst="rect">
            <a:avLst/>
          </a:prstGeom>
        </p:spPr>
        <p:txBody>
          <a:bodyPr vert="horz" lIns="0" tIns="68580" rIns="0" bIns="68580" rtlCol="0">
            <a:normAutofit/>
          </a:bodyPr>
          <a:lstStyle/>
          <a:p>
            <a:pPr defTabSz="1371600">
              <a:spcAft>
                <a:spcPts val="900"/>
              </a:spcAft>
            </a:pPr>
            <a:r>
              <a:rPr lang="en-US" sz="2700" dirty="0">
                <a:solidFill>
                  <a:srgbClr val="000000">
                    <a:lumMod val="75000"/>
                    <a:lumOff val="25000"/>
                  </a:srgbClr>
                </a:solidFill>
                <a:latin typeface="Avenir Next LT Pro" panose="020F0502020204030204"/>
              </a:rPr>
              <a:t>The </a:t>
            </a:r>
            <a:r>
              <a:rPr lang="en-US" sz="2700" dirty="0" err="1">
                <a:solidFill>
                  <a:srgbClr val="000000">
                    <a:lumMod val="75000"/>
                    <a:lumOff val="25000"/>
                  </a:srgbClr>
                </a:solidFill>
                <a:latin typeface="Avenir Next LT Pro" panose="020F0502020204030204"/>
              </a:rPr>
              <a:t>infoRatioTargetReturn</a:t>
            </a:r>
            <a:r>
              <a:rPr lang="en-US" sz="2700" dirty="0">
                <a:solidFill>
                  <a:srgbClr val="000000">
                    <a:lumMod val="75000"/>
                    <a:lumOff val="25000"/>
                  </a:srgbClr>
                </a:solidFill>
                <a:latin typeface="Avenir Next LT Pro" panose="020F0502020204030204"/>
              </a:rPr>
              <a:t> local function is called as an objective function in an optimization routine (</a:t>
            </a:r>
            <a:r>
              <a:rPr lang="en-US" sz="2700" dirty="0">
                <a:solidFill>
                  <a:srgbClr val="000000">
                    <a:lumMod val="75000"/>
                    <a:lumOff val="25000"/>
                  </a:srgbClr>
                </a:solidFill>
                <a:latin typeface="Avenir Next LT Pro" panose="020F0502020204030204"/>
                <a:hlinkClick r:id="rId5"/>
              </a:rPr>
              <a:t>fminbnd</a:t>
            </a:r>
            <a:r>
              <a:rPr lang="en-US" sz="2700" dirty="0">
                <a:solidFill>
                  <a:srgbClr val="000000">
                    <a:lumMod val="75000"/>
                    <a:lumOff val="25000"/>
                  </a:srgbClr>
                </a:solidFill>
                <a:latin typeface="Avenir Next LT Pro" panose="020F0502020204030204"/>
              </a:rPr>
              <a:t>) that seeks to find the target return that maximizes the information ratio and minimizes a negative information ratio.</a:t>
            </a:r>
          </a:p>
        </p:txBody>
      </p:sp>
      <p:sp>
        <p:nvSpPr>
          <p:cNvPr id="29" name="Rectangle 28">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601200"/>
            <a:ext cx="18288000"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379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3" y="9601200"/>
            <a:ext cx="18283238"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1487" y="6712112"/>
            <a:ext cx="148132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9" name="Rectangle 58">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800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srgbClr val="FFFFFF"/>
              </a:solidFill>
              <a:latin typeface="Avenir Next LT Pro" panose="020F0502020204030204"/>
            </a:endParaRPr>
          </a:p>
        </p:txBody>
      </p:sp>
      <p:sp>
        <p:nvSpPr>
          <p:cNvPr id="11" name="TextBox 10">
            <a:extLst>
              <a:ext uri="{FF2B5EF4-FFF2-40B4-BE49-F238E27FC236}">
                <a16:creationId xmlns:a16="http://schemas.microsoft.com/office/drawing/2014/main" id="{B61BBFAE-7DF0-734C-B4C7-81336E218404}"/>
              </a:ext>
            </a:extLst>
          </p:cNvPr>
          <p:cNvSpPr txBox="1"/>
          <p:nvPr/>
        </p:nvSpPr>
        <p:spPr>
          <a:xfrm>
            <a:off x="950999" y="6825345"/>
            <a:ext cx="16363610" cy="1436853"/>
          </a:xfrm>
          <a:prstGeom prst="rect">
            <a:avLst/>
          </a:prstGeom>
        </p:spPr>
        <p:txBody>
          <a:bodyPr vert="horz" lIns="137160" tIns="68580" rIns="137160" bIns="68580" rtlCol="0" anchor="b">
            <a:normAutofit/>
          </a:bodyPr>
          <a:lstStyle/>
          <a:p>
            <a:pPr defTabSz="1371600">
              <a:lnSpc>
                <a:spcPct val="90000"/>
              </a:lnSpc>
              <a:spcBef>
                <a:spcPct val="0"/>
              </a:spcBef>
              <a:spcAft>
                <a:spcPts val="900"/>
              </a:spcAft>
            </a:pPr>
            <a:r>
              <a:rPr lang="en-US" sz="6300" b="1" spc="-75" dirty="0">
                <a:solidFill>
                  <a:srgbClr val="000000">
                    <a:lumMod val="85000"/>
                    <a:lumOff val="15000"/>
                  </a:srgbClr>
                </a:solidFill>
                <a:latin typeface="Avenir Next LT Pro Light" panose="020F0302020204030204"/>
              </a:rPr>
              <a:t>Compare the Portfolio Optimization Solution</a:t>
            </a:r>
          </a:p>
        </p:txBody>
      </p:sp>
      <p:pic>
        <p:nvPicPr>
          <p:cNvPr id="9" name="Picture 8">
            <a:extLst>
              <a:ext uri="{FF2B5EF4-FFF2-40B4-BE49-F238E27FC236}">
                <a16:creationId xmlns:a16="http://schemas.microsoft.com/office/drawing/2014/main" id="{EF6330C1-756D-1A4E-9276-FBA14A593E7F}"/>
              </a:ext>
            </a:extLst>
          </p:cNvPr>
          <p:cNvPicPr>
            <a:picLocks noChangeAspect="1"/>
          </p:cNvPicPr>
          <p:nvPr/>
        </p:nvPicPr>
        <p:blipFill>
          <a:blip r:embed="rId3"/>
          <a:stretch>
            <a:fillRect/>
          </a:stretch>
        </p:blipFill>
        <p:spPr>
          <a:xfrm>
            <a:off x="691670" y="1718237"/>
            <a:ext cx="4850183" cy="5404104"/>
          </a:xfrm>
          <a:prstGeom prst="rect">
            <a:avLst/>
          </a:prstGeom>
        </p:spPr>
      </p:pic>
      <p:cxnSp>
        <p:nvCxnSpPr>
          <p:cNvPr id="61" name="Straight Connector 60">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1629" y="8467944"/>
            <a:ext cx="15773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9601200"/>
            <a:ext cx="18288000" cy="6858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0D0B4471-B1A1-4841-9266-989339249483}"/>
              </a:ext>
            </a:extLst>
          </p:cNvPr>
          <p:cNvSpPr txBox="1"/>
          <p:nvPr/>
        </p:nvSpPr>
        <p:spPr>
          <a:xfrm>
            <a:off x="857628" y="4199482"/>
            <a:ext cx="4508193" cy="4784498"/>
          </a:xfrm>
          <a:prstGeom prst="rect">
            <a:avLst/>
          </a:prstGeom>
        </p:spPr>
        <p:txBody>
          <a:bodyPr vert="horz" lIns="0" tIns="68580" rIns="0" bIns="68580" rtlCol="0">
            <a:normAutofit/>
          </a:bodyPr>
          <a:lstStyle/>
          <a:p>
            <a:pPr defTabSz="1371600">
              <a:spcAft>
                <a:spcPts val="900"/>
              </a:spcAft>
            </a:pPr>
            <a:endParaRPr lang="en-US" sz="2700" dirty="0">
              <a:solidFill>
                <a:srgbClr val="FFFFFF"/>
              </a:solidFill>
              <a:latin typeface="Avenir Next LT Pro" panose="020F0502020204030204"/>
            </a:endParaRPr>
          </a:p>
        </p:txBody>
      </p:sp>
      <p:sp>
        <p:nvSpPr>
          <p:cNvPr id="13" name="TextBox 12">
            <a:extLst>
              <a:ext uri="{FF2B5EF4-FFF2-40B4-BE49-F238E27FC236}">
                <a16:creationId xmlns:a16="http://schemas.microsoft.com/office/drawing/2014/main" id="{4F25E93B-5CB9-EA41-893A-0ABD4370F61A}"/>
              </a:ext>
            </a:extLst>
          </p:cNvPr>
          <p:cNvSpPr txBox="1"/>
          <p:nvPr/>
        </p:nvSpPr>
        <p:spPr>
          <a:xfrm>
            <a:off x="9144001" y="784367"/>
            <a:ext cx="5132804" cy="507831"/>
          </a:xfrm>
          <a:prstGeom prst="rect">
            <a:avLst/>
          </a:prstGeom>
          <a:noFill/>
        </p:spPr>
        <p:txBody>
          <a:bodyPr wrap="square" rtlCol="0">
            <a:spAutoFit/>
          </a:bodyPr>
          <a:lstStyle/>
          <a:p>
            <a:pPr defTabSz="1371600"/>
            <a:r>
              <a:rPr lang="en-US" sz="2700" b="1" dirty="0">
                <a:solidFill>
                  <a:srgbClr val="000000"/>
                </a:solidFill>
                <a:latin typeface="Avenir Next LT Pro" panose="020F0502020204030204"/>
              </a:rPr>
              <a:t>Target return: average return</a:t>
            </a:r>
          </a:p>
        </p:txBody>
      </p:sp>
      <p:sp>
        <p:nvSpPr>
          <p:cNvPr id="15" name="TextBox 14">
            <a:extLst>
              <a:ext uri="{FF2B5EF4-FFF2-40B4-BE49-F238E27FC236}">
                <a16:creationId xmlns:a16="http://schemas.microsoft.com/office/drawing/2014/main" id="{FB397F75-2814-8443-B7EE-FEBA1EE95906}"/>
              </a:ext>
            </a:extLst>
          </p:cNvPr>
          <p:cNvSpPr txBox="1"/>
          <p:nvPr/>
        </p:nvSpPr>
        <p:spPr>
          <a:xfrm>
            <a:off x="691670" y="784367"/>
            <a:ext cx="6865821" cy="507831"/>
          </a:xfrm>
          <a:prstGeom prst="rect">
            <a:avLst/>
          </a:prstGeom>
          <a:noFill/>
        </p:spPr>
        <p:txBody>
          <a:bodyPr wrap="square" rtlCol="0">
            <a:spAutoFit/>
          </a:bodyPr>
          <a:lstStyle/>
          <a:p>
            <a:pPr defTabSz="1371600"/>
            <a:r>
              <a:rPr lang="en-US" sz="2700" b="1" dirty="0">
                <a:solidFill>
                  <a:srgbClr val="000000"/>
                </a:solidFill>
                <a:latin typeface="Avenir Next LT Pro" panose="020F0502020204030204"/>
              </a:rPr>
              <a:t>Maximum information ratio Portfolio</a:t>
            </a:r>
          </a:p>
        </p:txBody>
      </p:sp>
      <p:pic>
        <p:nvPicPr>
          <p:cNvPr id="17" name="Picture 16">
            <a:extLst>
              <a:ext uri="{FF2B5EF4-FFF2-40B4-BE49-F238E27FC236}">
                <a16:creationId xmlns:a16="http://schemas.microsoft.com/office/drawing/2014/main" id="{FEAED790-AC99-804A-AEB8-7D211FE8FE1C}"/>
              </a:ext>
            </a:extLst>
          </p:cNvPr>
          <p:cNvPicPr>
            <a:picLocks noChangeAspect="1"/>
          </p:cNvPicPr>
          <p:nvPr/>
        </p:nvPicPr>
        <p:blipFill>
          <a:blip r:embed="rId4"/>
          <a:stretch>
            <a:fillRect/>
          </a:stretch>
        </p:blipFill>
        <p:spPr>
          <a:xfrm>
            <a:off x="9224204" y="1627209"/>
            <a:ext cx="5011583" cy="5586159"/>
          </a:xfrm>
          <a:prstGeom prst="rect">
            <a:avLst/>
          </a:prstGeom>
        </p:spPr>
      </p:pic>
      <p:sp>
        <p:nvSpPr>
          <p:cNvPr id="19" name="TextBox 18">
            <a:extLst>
              <a:ext uri="{FF2B5EF4-FFF2-40B4-BE49-F238E27FC236}">
                <a16:creationId xmlns:a16="http://schemas.microsoft.com/office/drawing/2014/main" id="{8A7478C2-E9B7-1043-8CA4-0141726F48AF}"/>
              </a:ext>
            </a:extLst>
          </p:cNvPr>
          <p:cNvSpPr txBox="1"/>
          <p:nvPr/>
        </p:nvSpPr>
        <p:spPr>
          <a:xfrm>
            <a:off x="5707811" y="3000107"/>
            <a:ext cx="3002225" cy="2215991"/>
          </a:xfrm>
          <a:prstGeom prst="rect">
            <a:avLst/>
          </a:prstGeom>
          <a:noFill/>
        </p:spPr>
        <p:txBody>
          <a:bodyPr wrap="square" rtlCol="0">
            <a:spAutoFit/>
          </a:bodyPr>
          <a:lstStyle/>
          <a:p>
            <a:pPr defTabSz="1371600"/>
            <a:r>
              <a:rPr lang="en-US" sz="2700" dirty="0">
                <a:solidFill>
                  <a:srgbClr val="000000"/>
                </a:solidFill>
                <a:latin typeface="Avenir Next LT Pro" panose="020F0502020204030204"/>
              </a:rPr>
              <a:t>Expected return: </a:t>
            </a:r>
            <a:r>
              <a:rPr lang="en-US" sz="4200" b="1" dirty="0">
                <a:solidFill>
                  <a:srgbClr val="000000"/>
                </a:solidFill>
                <a:latin typeface="Avenir Next LT Pro" panose="020F0502020204030204"/>
              </a:rPr>
              <a:t>28.7%</a:t>
            </a:r>
          </a:p>
          <a:p>
            <a:pPr defTabSz="1371600"/>
            <a:r>
              <a:rPr lang="en-US" sz="2700" dirty="0">
                <a:solidFill>
                  <a:srgbClr val="000000"/>
                </a:solidFill>
                <a:latin typeface="Avenir Next LT Pro" panose="020F0502020204030204"/>
              </a:rPr>
              <a:t>Expected risk: </a:t>
            </a:r>
            <a:r>
              <a:rPr lang="en-US" sz="4200" b="1" dirty="0">
                <a:solidFill>
                  <a:srgbClr val="000000"/>
                </a:solidFill>
                <a:latin typeface="Avenir Next LT Pro" panose="020F0502020204030204"/>
              </a:rPr>
              <a:t>3.1%</a:t>
            </a:r>
          </a:p>
        </p:txBody>
      </p:sp>
      <p:sp>
        <p:nvSpPr>
          <p:cNvPr id="38" name="TextBox 37">
            <a:extLst>
              <a:ext uri="{FF2B5EF4-FFF2-40B4-BE49-F238E27FC236}">
                <a16:creationId xmlns:a16="http://schemas.microsoft.com/office/drawing/2014/main" id="{8C7A54BE-F2E9-7D4D-B3C9-ED436D6FA6AF}"/>
              </a:ext>
            </a:extLst>
          </p:cNvPr>
          <p:cNvSpPr txBox="1"/>
          <p:nvPr/>
        </p:nvSpPr>
        <p:spPr>
          <a:xfrm>
            <a:off x="14741354" y="2967678"/>
            <a:ext cx="3002225" cy="2215991"/>
          </a:xfrm>
          <a:prstGeom prst="rect">
            <a:avLst/>
          </a:prstGeom>
          <a:noFill/>
        </p:spPr>
        <p:txBody>
          <a:bodyPr wrap="square" rtlCol="0">
            <a:spAutoFit/>
          </a:bodyPr>
          <a:lstStyle/>
          <a:p>
            <a:pPr defTabSz="1371600"/>
            <a:r>
              <a:rPr lang="en-US" sz="2700" dirty="0">
                <a:solidFill>
                  <a:srgbClr val="000000"/>
                </a:solidFill>
                <a:latin typeface="Avenir Next LT Pro" panose="020F0502020204030204"/>
              </a:rPr>
              <a:t>Expected return: </a:t>
            </a:r>
            <a:r>
              <a:rPr lang="en-US" sz="4200" b="1" dirty="0">
                <a:solidFill>
                  <a:srgbClr val="000000"/>
                </a:solidFill>
                <a:latin typeface="Avenir Next LT Pro" panose="020F0502020204030204"/>
              </a:rPr>
              <a:t>2.2%</a:t>
            </a:r>
          </a:p>
          <a:p>
            <a:pPr defTabSz="1371600"/>
            <a:r>
              <a:rPr lang="en-US" sz="2700" dirty="0">
                <a:solidFill>
                  <a:srgbClr val="000000"/>
                </a:solidFill>
                <a:latin typeface="Avenir Next LT Pro" panose="020F0502020204030204"/>
              </a:rPr>
              <a:t>Expected risk: </a:t>
            </a:r>
            <a:r>
              <a:rPr lang="en-US" sz="4200" b="1" dirty="0">
                <a:solidFill>
                  <a:srgbClr val="000000"/>
                </a:solidFill>
                <a:latin typeface="Avenir Next LT Pro" panose="020F0502020204030204"/>
              </a:rPr>
              <a:t>1.76%</a:t>
            </a:r>
          </a:p>
        </p:txBody>
      </p:sp>
      <p:sp>
        <p:nvSpPr>
          <p:cNvPr id="31" name="Oval 30">
            <a:extLst>
              <a:ext uri="{FF2B5EF4-FFF2-40B4-BE49-F238E27FC236}">
                <a16:creationId xmlns:a16="http://schemas.microsoft.com/office/drawing/2014/main" id="{04AA643C-05B5-C148-B370-E222CFC7DCF7}"/>
              </a:ext>
            </a:extLst>
          </p:cNvPr>
          <p:cNvSpPr/>
          <p:nvPr/>
        </p:nvSpPr>
        <p:spPr>
          <a:xfrm>
            <a:off x="9033643" y="5290457"/>
            <a:ext cx="1411201" cy="6561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F0E7CE5-6CCE-BB46-8B41-A3FF5138F6FD}"/>
              </a:ext>
            </a:extLst>
          </p:cNvPr>
          <p:cNvSpPr/>
          <p:nvPr/>
        </p:nvSpPr>
        <p:spPr>
          <a:xfrm>
            <a:off x="761513" y="1611591"/>
            <a:ext cx="1411201" cy="6561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D83768-4EE9-FC4E-86B5-708ACA928AFF}"/>
              </a:ext>
            </a:extLst>
          </p:cNvPr>
          <p:cNvSpPr/>
          <p:nvPr/>
        </p:nvSpPr>
        <p:spPr>
          <a:xfrm>
            <a:off x="782778" y="2823703"/>
            <a:ext cx="1411201" cy="6561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0EE3DE3-025E-F144-AEDC-44234556D82A}"/>
              </a:ext>
            </a:extLst>
          </p:cNvPr>
          <p:cNvSpPr/>
          <p:nvPr/>
        </p:nvSpPr>
        <p:spPr>
          <a:xfrm>
            <a:off x="9033643" y="4673768"/>
            <a:ext cx="1411201" cy="656182"/>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21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45346" y="216123"/>
            <a:ext cx="18200070" cy="11776962"/>
          </a:xfrm>
          <a:prstGeom prst="rect">
            <a:avLst/>
          </a:prstGeom>
        </p:spPr>
      </p:pic>
      <p:grpSp>
        <p:nvGrpSpPr>
          <p:cNvPr id="3" name="Group 3"/>
          <p:cNvGrpSpPr/>
          <p:nvPr/>
        </p:nvGrpSpPr>
        <p:grpSpPr>
          <a:xfrm>
            <a:off x="1028700" y="3399895"/>
            <a:ext cx="5243646" cy="3487209"/>
            <a:chOff x="0" y="0"/>
            <a:chExt cx="6991528" cy="4649613"/>
          </a:xfrm>
        </p:grpSpPr>
        <p:sp>
          <p:nvSpPr>
            <p:cNvPr id="4" name="TextBox 4"/>
            <p:cNvSpPr txBox="1"/>
            <p:nvPr/>
          </p:nvSpPr>
          <p:spPr>
            <a:xfrm>
              <a:off x="0" y="-9525"/>
              <a:ext cx="6991528" cy="3260725"/>
            </a:xfrm>
            <a:prstGeom prst="rect">
              <a:avLst/>
            </a:prstGeom>
          </p:spPr>
          <p:txBody>
            <a:bodyPr lIns="0" tIns="0" rIns="0" bIns="0" rtlCol="0" anchor="t">
              <a:spAutoFit/>
            </a:bodyPr>
            <a:lstStyle/>
            <a:p>
              <a:pPr marL="0" lvl="0" indent="0">
                <a:lnSpc>
                  <a:spcPts val="9600"/>
                </a:lnSpc>
                <a:spcBef>
                  <a:spcPct val="0"/>
                </a:spcBef>
              </a:pPr>
              <a:r>
                <a:rPr lang="en-US" sz="8000" u="none">
                  <a:solidFill>
                    <a:srgbClr val="373737"/>
                  </a:solidFill>
                  <a:latin typeface="DM Sans"/>
                </a:rPr>
                <a:t>Resource </a:t>
              </a:r>
            </a:p>
            <a:p>
              <a:pPr marL="0" lvl="0" indent="0">
                <a:lnSpc>
                  <a:spcPts val="9600"/>
                </a:lnSpc>
                <a:spcBef>
                  <a:spcPct val="0"/>
                </a:spcBef>
              </a:pPr>
              <a:r>
                <a:rPr lang="en-US" sz="8000" u="none">
                  <a:solidFill>
                    <a:srgbClr val="373737"/>
                  </a:solidFill>
                  <a:latin typeface="DM Sans"/>
                </a:rPr>
                <a:t>Page</a:t>
              </a:r>
            </a:p>
          </p:txBody>
        </p:sp>
        <p:sp>
          <p:nvSpPr>
            <p:cNvPr id="5" name="TextBox 5"/>
            <p:cNvSpPr txBox="1"/>
            <p:nvPr/>
          </p:nvSpPr>
          <p:spPr>
            <a:xfrm>
              <a:off x="0" y="4086579"/>
              <a:ext cx="6991528" cy="563033"/>
            </a:xfrm>
            <a:prstGeom prst="rect">
              <a:avLst/>
            </a:prstGeom>
          </p:spPr>
          <p:txBody>
            <a:bodyPr lIns="0" tIns="0" rIns="0" bIns="0" rtlCol="0" anchor="t">
              <a:spAutoFit/>
            </a:bodyPr>
            <a:lstStyle/>
            <a:p>
              <a:pPr>
                <a:lnSpc>
                  <a:spcPts val="350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9560914" y="1870371"/>
            <a:ext cx="7698386" cy="0"/>
          </a:xfrm>
          <a:prstGeom prst="line">
            <a:avLst/>
          </a:prstGeom>
          <a:ln w="9525" cap="rnd">
            <a:solidFill>
              <a:srgbClr val="373737"/>
            </a:solidFill>
            <a:prstDash val="solid"/>
            <a:headEnd type="none" w="sm" len="sm"/>
            <a:tailEnd type="none" w="sm" len="sm"/>
          </a:ln>
        </p:spPr>
      </p:sp>
      <p:sp>
        <p:nvSpPr>
          <p:cNvPr id="3" name="AutoShape 3"/>
          <p:cNvSpPr/>
          <p:nvPr/>
        </p:nvSpPr>
        <p:spPr>
          <a:xfrm>
            <a:off x="9560914" y="8407104"/>
            <a:ext cx="7698386"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l="1369"/>
          <a:stretch>
            <a:fillRect/>
          </a:stretch>
        </p:blipFill>
        <p:spPr>
          <a:xfrm>
            <a:off x="8470607" y="2812807"/>
            <a:ext cx="10792616" cy="4151951"/>
          </a:xfrm>
          <a:prstGeom prst="rect">
            <a:avLst/>
          </a:prstGeom>
        </p:spPr>
      </p:pic>
      <p:sp>
        <p:nvSpPr>
          <p:cNvPr id="5" name="TextBox 5"/>
          <p:cNvSpPr txBox="1"/>
          <p:nvPr/>
        </p:nvSpPr>
        <p:spPr>
          <a:xfrm>
            <a:off x="214904" y="3219611"/>
            <a:ext cx="8929096" cy="3514725"/>
          </a:xfrm>
          <a:prstGeom prst="rect">
            <a:avLst/>
          </a:prstGeom>
        </p:spPr>
        <p:txBody>
          <a:bodyPr lIns="0" tIns="0" rIns="0" bIns="0" rtlCol="0" anchor="t">
            <a:spAutoFit/>
          </a:bodyPr>
          <a:lstStyle/>
          <a:p>
            <a:pPr marL="0" lvl="0" indent="0" algn="l">
              <a:lnSpc>
                <a:spcPts val="9240"/>
              </a:lnSpc>
              <a:spcBef>
                <a:spcPct val="0"/>
              </a:spcBef>
            </a:pPr>
            <a:r>
              <a:rPr lang="en-US" sz="7700">
                <a:solidFill>
                  <a:srgbClr val="373737"/>
                </a:solidFill>
                <a:latin typeface="DM Sans"/>
              </a:rPr>
              <a:t>Average return &amp; the covariance matrix Script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480310"/>
            <a:ext cx="18288000" cy="5326380"/>
          </a:xfrm>
          <a:prstGeom prst="rect">
            <a:avLst/>
          </a:prstGeom>
        </p:spPr>
      </p:pic>
      <p:sp>
        <p:nvSpPr>
          <p:cNvPr id="3" name="TextBox 3"/>
          <p:cNvSpPr txBox="1"/>
          <p:nvPr/>
        </p:nvSpPr>
        <p:spPr>
          <a:xfrm>
            <a:off x="0" y="801616"/>
            <a:ext cx="15892282" cy="1123950"/>
          </a:xfrm>
          <a:prstGeom prst="rect">
            <a:avLst/>
          </a:prstGeom>
        </p:spPr>
        <p:txBody>
          <a:bodyPr lIns="0" tIns="0" rIns="0" bIns="0" rtlCol="0" anchor="t">
            <a:spAutoFit/>
          </a:bodyPr>
          <a:lstStyle/>
          <a:p>
            <a:pPr marL="0" lvl="0" indent="0">
              <a:lnSpc>
                <a:spcPts val="8880"/>
              </a:lnSpc>
              <a:spcBef>
                <a:spcPct val="0"/>
              </a:spcBef>
            </a:pPr>
            <a:r>
              <a:rPr lang="en-US" sz="7400">
                <a:solidFill>
                  <a:srgbClr val="000000"/>
                </a:solidFill>
                <a:latin typeface="DM Sans"/>
              </a:rPr>
              <a:t>Average Monthly Return(Excel)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sp>
        <p:nvSpPr>
          <p:cNvPr id="2" name="AutoShape 2"/>
          <p:cNvSpPr/>
          <p:nvPr/>
        </p:nvSpPr>
        <p:spPr>
          <a:xfrm>
            <a:off x="7963476" y="4918664"/>
            <a:ext cx="9295824" cy="0"/>
          </a:xfrm>
          <a:prstGeom prst="line">
            <a:avLst/>
          </a:prstGeom>
          <a:ln w="9525" cap="rnd">
            <a:solidFill>
              <a:srgbClr val="F1F1F1"/>
            </a:solidFill>
            <a:prstDash val="solid"/>
            <a:headEnd type="none" w="sm" len="sm"/>
            <a:tailEnd type="none" w="sm" len="sm"/>
          </a:ln>
        </p:spPr>
      </p:sp>
      <p:sp>
        <p:nvSpPr>
          <p:cNvPr id="3" name="AutoShape 3"/>
          <p:cNvSpPr/>
          <p:nvPr/>
        </p:nvSpPr>
        <p:spPr>
          <a:xfrm>
            <a:off x="7963476" y="7271365"/>
            <a:ext cx="9295824" cy="0"/>
          </a:xfrm>
          <a:prstGeom prst="line">
            <a:avLst/>
          </a:prstGeom>
          <a:ln w="9525" cap="rnd">
            <a:solidFill>
              <a:srgbClr val="F1F1F1"/>
            </a:solidFill>
            <a:prstDash val="solid"/>
            <a:headEnd type="none" w="sm" len="sm"/>
            <a:tailEnd type="none" w="sm" len="sm"/>
          </a:ln>
        </p:spPr>
      </p:sp>
      <p:sp>
        <p:nvSpPr>
          <p:cNvPr id="4" name="AutoShape 4"/>
          <p:cNvSpPr/>
          <p:nvPr/>
        </p:nvSpPr>
        <p:spPr>
          <a:xfrm>
            <a:off x="7963476" y="2534982"/>
            <a:ext cx="9295824" cy="0"/>
          </a:xfrm>
          <a:prstGeom prst="line">
            <a:avLst/>
          </a:prstGeom>
          <a:ln w="9525" cap="rnd">
            <a:solidFill>
              <a:srgbClr val="F1F1F1"/>
            </a:solidFill>
            <a:prstDash val="solid"/>
            <a:headEnd type="none" w="sm" len="sm"/>
            <a:tailEnd type="none" w="sm" len="sm"/>
          </a:ln>
        </p:spPr>
      </p:sp>
      <p:pic>
        <p:nvPicPr>
          <p:cNvPr id="5" name="Picture 5"/>
          <p:cNvPicPr>
            <a:picLocks noChangeAspect="1"/>
          </p:cNvPicPr>
          <p:nvPr/>
        </p:nvPicPr>
        <p:blipFill>
          <a:blip r:embed="rId2"/>
          <a:srcRect/>
          <a:stretch>
            <a:fillRect/>
          </a:stretch>
        </p:blipFill>
        <p:spPr>
          <a:xfrm>
            <a:off x="7016674" y="633848"/>
            <a:ext cx="10648068" cy="1363792"/>
          </a:xfrm>
          <a:prstGeom prst="rect">
            <a:avLst/>
          </a:prstGeom>
        </p:spPr>
      </p:pic>
      <p:pic>
        <p:nvPicPr>
          <p:cNvPr id="6" name="Picture 6"/>
          <p:cNvPicPr>
            <a:picLocks noChangeAspect="1"/>
          </p:cNvPicPr>
          <p:nvPr/>
        </p:nvPicPr>
        <p:blipFill>
          <a:blip r:embed="rId3"/>
          <a:srcRect/>
          <a:stretch>
            <a:fillRect/>
          </a:stretch>
        </p:blipFill>
        <p:spPr>
          <a:xfrm>
            <a:off x="7020387" y="3075497"/>
            <a:ext cx="10644354" cy="1313037"/>
          </a:xfrm>
          <a:prstGeom prst="rect">
            <a:avLst/>
          </a:prstGeom>
        </p:spPr>
      </p:pic>
      <p:pic>
        <p:nvPicPr>
          <p:cNvPr id="7" name="Picture 7"/>
          <p:cNvPicPr>
            <a:picLocks noChangeAspect="1"/>
          </p:cNvPicPr>
          <p:nvPr/>
        </p:nvPicPr>
        <p:blipFill>
          <a:blip r:embed="rId4"/>
          <a:srcRect/>
          <a:stretch>
            <a:fillRect/>
          </a:stretch>
        </p:blipFill>
        <p:spPr>
          <a:xfrm>
            <a:off x="7020387" y="5435167"/>
            <a:ext cx="10644354" cy="1330544"/>
          </a:xfrm>
          <a:prstGeom prst="rect">
            <a:avLst/>
          </a:prstGeom>
        </p:spPr>
      </p:pic>
      <p:pic>
        <p:nvPicPr>
          <p:cNvPr id="8" name="Picture 8"/>
          <p:cNvPicPr>
            <a:picLocks noChangeAspect="1"/>
          </p:cNvPicPr>
          <p:nvPr/>
        </p:nvPicPr>
        <p:blipFill>
          <a:blip r:embed="rId5"/>
          <a:srcRect/>
          <a:stretch>
            <a:fillRect/>
          </a:stretch>
        </p:blipFill>
        <p:spPr>
          <a:xfrm>
            <a:off x="7020387" y="7927453"/>
            <a:ext cx="10681347" cy="1330847"/>
          </a:xfrm>
          <a:prstGeom prst="rect">
            <a:avLst/>
          </a:prstGeom>
        </p:spPr>
      </p:pic>
      <p:sp>
        <p:nvSpPr>
          <p:cNvPr id="9" name="TextBox 9"/>
          <p:cNvSpPr txBox="1"/>
          <p:nvPr/>
        </p:nvSpPr>
        <p:spPr>
          <a:xfrm>
            <a:off x="0" y="753769"/>
            <a:ext cx="7016674" cy="1123950"/>
          </a:xfrm>
          <a:prstGeom prst="rect">
            <a:avLst/>
          </a:prstGeom>
        </p:spPr>
        <p:txBody>
          <a:bodyPr lIns="0" tIns="0" rIns="0" bIns="0" rtlCol="0" anchor="t">
            <a:spAutoFit/>
          </a:bodyPr>
          <a:lstStyle/>
          <a:p>
            <a:pPr marL="0" lvl="0" indent="0">
              <a:lnSpc>
                <a:spcPts val="8880"/>
              </a:lnSpc>
              <a:spcBef>
                <a:spcPct val="0"/>
              </a:spcBef>
            </a:pPr>
            <a:r>
              <a:rPr lang="en-US" sz="7400">
                <a:solidFill>
                  <a:srgbClr val="FFFFFF"/>
                </a:solidFill>
                <a:latin typeface="DM Sans"/>
              </a:rPr>
              <a:t>Average Return </a:t>
            </a:r>
          </a:p>
        </p:txBody>
      </p:sp>
      <p:sp>
        <p:nvSpPr>
          <p:cNvPr id="10" name="TextBox 10"/>
          <p:cNvSpPr txBox="1"/>
          <p:nvPr/>
        </p:nvSpPr>
        <p:spPr>
          <a:xfrm>
            <a:off x="284041" y="4389537"/>
            <a:ext cx="5324527" cy="1976438"/>
          </a:xfrm>
          <a:prstGeom prst="rect">
            <a:avLst/>
          </a:prstGeom>
        </p:spPr>
        <p:txBody>
          <a:bodyPr lIns="0" tIns="0" rIns="0" bIns="0" rtlCol="0" anchor="t">
            <a:spAutoFit/>
          </a:bodyPr>
          <a:lstStyle/>
          <a:p>
            <a:pPr>
              <a:lnSpc>
                <a:spcPts val="3120"/>
              </a:lnSpc>
            </a:pPr>
            <a:r>
              <a:rPr lang="en-US" sz="2600" spc="-52">
                <a:solidFill>
                  <a:srgbClr val="FFFFFF"/>
                </a:solidFill>
                <a:latin typeface="DM Sans Bold"/>
              </a:rPr>
              <a:t>Here is the average return based on the last 12 months in which TSLA has the highest return by 6.15% and PTON with the least rate of return by -4.97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9560914" y="1870371"/>
            <a:ext cx="7698386" cy="0"/>
          </a:xfrm>
          <a:prstGeom prst="line">
            <a:avLst/>
          </a:prstGeom>
          <a:ln w="9525" cap="rnd">
            <a:solidFill>
              <a:srgbClr val="373737"/>
            </a:solidFill>
            <a:prstDash val="solid"/>
            <a:headEnd type="none" w="sm" len="sm"/>
            <a:tailEnd type="none" w="sm" len="sm"/>
          </a:ln>
        </p:spPr>
      </p:sp>
      <p:sp>
        <p:nvSpPr>
          <p:cNvPr id="3" name="AutoShape 3"/>
          <p:cNvSpPr/>
          <p:nvPr/>
        </p:nvSpPr>
        <p:spPr>
          <a:xfrm>
            <a:off x="9560914" y="8407104"/>
            <a:ext cx="7698386"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9560914" y="2336069"/>
            <a:ext cx="12122996" cy="5614861"/>
          </a:xfrm>
          <a:prstGeom prst="rect">
            <a:avLst/>
          </a:prstGeom>
        </p:spPr>
      </p:pic>
      <p:sp>
        <p:nvSpPr>
          <p:cNvPr id="5" name="TextBox 5"/>
          <p:cNvSpPr txBox="1"/>
          <p:nvPr/>
        </p:nvSpPr>
        <p:spPr>
          <a:xfrm>
            <a:off x="1028700" y="4214872"/>
            <a:ext cx="6909998" cy="1223963"/>
          </a:xfrm>
          <a:prstGeom prst="rect">
            <a:avLst/>
          </a:prstGeom>
        </p:spPr>
        <p:txBody>
          <a:bodyPr lIns="0" tIns="0" rIns="0" bIns="0" rtlCol="0" anchor="t">
            <a:spAutoFit/>
          </a:bodyPr>
          <a:lstStyle/>
          <a:p>
            <a:pPr marL="0" lvl="0" indent="0" algn="l">
              <a:lnSpc>
                <a:spcPts val="9600"/>
              </a:lnSpc>
              <a:spcBef>
                <a:spcPct val="0"/>
              </a:spcBef>
            </a:pPr>
            <a:r>
              <a:rPr lang="en-US" sz="8000">
                <a:solidFill>
                  <a:srgbClr val="373737"/>
                </a:solidFill>
                <a:latin typeface="DM Sans"/>
              </a:rPr>
              <a:t>Frontier Script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737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226" r="4226"/>
          <a:stretch>
            <a:fillRect/>
          </a:stretch>
        </p:blipFill>
        <p:spPr>
          <a:xfrm>
            <a:off x="7862339" y="0"/>
            <a:ext cx="10790293" cy="10286595"/>
          </a:xfrm>
          <a:prstGeom prst="rect">
            <a:avLst/>
          </a:prstGeom>
        </p:spPr>
      </p:pic>
      <p:sp>
        <p:nvSpPr>
          <p:cNvPr id="3" name="TextBox 3"/>
          <p:cNvSpPr txBox="1"/>
          <p:nvPr/>
        </p:nvSpPr>
        <p:spPr>
          <a:xfrm>
            <a:off x="390324" y="1019175"/>
            <a:ext cx="7232780" cy="1223963"/>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DM Sans"/>
              </a:rPr>
              <a:t>Frontier Plot</a:t>
            </a:r>
          </a:p>
        </p:txBody>
      </p:sp>
      <p:grpSp>
        <p:nvGrpSpPr>
          <p:cNvPr id="4" name="Group 4"/>
          <p:cNvGrpSpPr/>
          <p:nvPr/>
        </p:nvGrpSpPr>
        <p:grpSpPr>
          <a:xfrm>
            <a:off x="598077" y="5485154"/>
            <a:ext cx="6434498" cy="3773146"/>
            <a:chOff x="0" y="0"/>
            <a:chExt cx="8579331" cy="5030861"/>
          </a:xfrm>
        </p:grpSpPr>
        <p:sp>
          <p:nvSpPr>
            <p:cNvPr id="5" name="TextBox 5"/>
            <p:cNvSpPr txBox="1"/>
            <p:nvPr/>
          </p:nvSpPr>
          <p:spPr>
            <a:xfrm>
              <a:off x="0" y="0"/>
              <a:ext cx="8579331" cy="1581150"/>
            </a:xfrm>
            <a:prstGeom prst="rect">
              <a:avLst/>
            </a:prstGeom>
          </p:spPr>
          <p:txBody>
            <a:bodyPr lIns="0" tIns="0" rIns="0" bIns="0" rtlCol="0" anchor="t">
              <a:spAutoFit/>
            </a:bodyPr>
            <a:lstStyle/>
            <a:p>
              <a:pPr>
                <a:lnSpc>
                  <a:spcPts val="3120"/>
                </a:lnSpc>
              </a:pPr>
              <a:r>
                <a:rPr lang="en-US" sz="2600" spc="-52">
                  <a:solidFill>
                    <a:srgbClr val="FFFFFF"/>
                  </a:solidFill>
                  <a:latin typeface="DM Sans Bold"/>
                </a:rPr>
                <a:t>Based on the minimum variance , here is the efficient frontier of our optimal portfolio.</a:t>
              </a:r>
            </a:p>
          </p:txBody>
        </p:sp>
        <p:sp>
          <p:nvSpPr>
            <p:cNvPr id="6" name="TextBox 6"/>
            <p:cNvSpPr txBox="1"/>
            <p:nvPr/>
          </p:nvSpPr>
          <p:spPr>
            <a:xfrm>
              <a:off x="0" y="2105628"/>
              <a:ext cx="8579331" cy="2925233"/>
            </a:xfrm>
            <a:prstGeom prst="rect">
              <a:avLst/>
            </a:prstGeom>
          </p:spPr>
          <p:txBody>
            <a:bodyPr lIns="0" tIns="0" rIns="0" bIns="0" rtlCol="0" anchor="t">
              <a:spAutoFit/>
            </a:bodyPr>
            <a:lstStyle/>
            <a:p>
              <a:pPr>
                <a:lnSpc>
                  <a:spcPts val="3500"/>
                </a:lnSpc>
              </a:pPr>
              <a:r>
                <a:rPr lang="en-US" sz="2499">
                  <a:solidFill>
                    <a:srgbClr val="FFFFFF"/>
                  </a:solidFill>
                  <a:latin typeface="Poppins Light"/>
                </a:rPr>
                <a:t>Our efficient frontier is the set of optimal portfolios that offer the highest expected return for a defined level of risk or the lowest risk for a given level of expected return.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9560914" y="1870371"/>
            <a:ext cx="7698386" cy="0"/>
          </a:xfrm>
          <a:prstGeom prst="line">
            <a:avLst/>
          </a:prstGeom>
          <a:ln w="9525" cap="rnd">
            <a:solidFill>
              <a:srgbClr val="373737"/>
            </a:solidFill>
            <a:prstDash val="solid"/>
            <a:headEnd type="none" w="sm" len="sm"/>
            <a:tailEnd type="none" w="sm" len="sm"/>
          </a:ln>
        </p:spPr>
      </p:sp>
      <p:sp>
        <p:nvSpPr>
          <p:cNvPr id="3" name="AutoShape 3"/>
          <p:cNvSpPr/>
          <p:nvPr/>
        </p:nvSpPr>
        <p:spPr>
          <a:xfrm>
            <a:off x="9560914" y="8407104"/>
            <a:ext cx="7698386" cy="0"/>
          </a:xfrm>
          <a:prstGeom prst="line">
            <a:avLst/>
          </a:prstGeom>
          <a:ln w="9525" cap="rnd">
            <a:solidFill>
              <a:srgbClr val="373737"/>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7665978" y="3176717"/>
            <a:ext cx="11125821" cy="3933566"/>
          </a:xfrm>
          <a:prstGeom prst="rect">
            <a:avLst/>
          </a:prstGeom>
        </p:spPr>
      </p:pic>
      <p:sp>
        <p:nvSpPr>
          <p:cNvPr id="5" name="TextBox 5"/>
          <p:cNvSpPr txBox="1"/>
          <p:nvPr/>
        </p:nvSpPr>
        <p:spPr>
          <a:xfrm>
            <a:off x="310996" y="243575"/>
            <a:ext cx="8034402" cy="1223963"/>
          </a:xfrm>
          <a:prstGeom prst="rect">
            <a:avLst/>
          </a:prstGeom>
        </p:spPr>
        <p:txBody>
          <a:bodyPr lIns="0" tIns="0" rIns="0" bIns="0" rtlCol="0" anchor="t">
            <a:spAutoFit/>
          </a:bodyPr>
          <a:lstStyle/>
          <a:p>
            <a:pPr marL="0" lvl="0" indent="0" algn="l">
              <a:lnSpc>
                <a:spcPts val="9600"/>
              </a:lnSpc>
              <a:spcBef>
                <a:spcPct val="0"/>
              </a:spcBef>
            </a:pPr>
            <a:r>
              <a:rPr lang="en-US" sz="8000">
                <a:solidFill>
                  <a:srgbClr val="373737"/>
                </a:solidFill>
                <a:latin typeface="DM Sans"/>
              </a:rPr>
              <a:t>Optimal Portfolio</a:t>
            </a:r>
          </a:p>
        </p:txBody>
      </p:sp>
      <p:sp>
        <p:nvSpPr>
          <p:cNvPr id="6" name="TextBox 6"/>
          <p:cNvSpPr txBox="1"/>
          <p:nvPr/>
        </p:nvSpPr>
        <p:spPr>
          <a:xfrm>
            <a:off x="0" y="3919855"/>
            <a:ext cx="7665978" cy="1780540"/>
          </a:xfrm>
          <a:prstGeom prst="rect">
            <a:avLst/>
          </a:prstGeom>
        </p:spPr>
        <p:txBody>
          <a:bodyPr lIns="0" tIns="0" rIns="0" bIns="0" rtlCol="0" anchor="t">
            <a:spAutoFit/>
          </a:bodyPr>
          <a:lstStyle/>
          <a:p>
            <a:pPr algn="ctr">
              <a:lnSpc>
                <a:spcPts val="4759"/>
              </a:lnSpc>
            </a:pPr>
            <a:r>
              <a:rPr lang="en-US" sz="3399">
                <a:solidFill>
                  <a:srgbClr val="373737"/>
                </a:solidFill>
                <a:latin typeface="Open Sans Light"/>
              </a:rPr>
              <a:t>Solved the optimal portfolio based on setting the target return to be equal to the average return across all stocks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084537" y="97158"/>
            <a:ext cx="4401321" cy="10092685"/>
          </a:xfrm>
          <a:prstGeom prst="rect">
            <a:avLst/>
          </a:prstGeom>
        </p:spPr>
      </p:pic>
      <p:sp>
        <p:nvSpPr>
          <p:cNvPr id="3" name="TextBox 3"/>
          <p:cNvSpPr txBox="1"/>
          <p:nvPr/>
        </p:nvSpPr>
        <p:spPr>
          <a:xfrm>
            <a:off x="310996" y="243575"/>
            <a:ext cx="8034402" cy="1223963"/>
          </a:xfrm>
          <a:prstGeom prst="rect">
            <a:avLst/>
          </a:prstGeom>
        </p:spPr>
        <p:txBody>
          <a:bodyPr lIns="0" tIns="0" rIns="0" bIns="0" rtlCol="0" anchor="t">
            <a:spAutoFit/>
          </a:bodyPr>
          <a:lstStyle/>
          <a:p>
            <a:pPr marL="0" lvl="0" indent="0" algn="l">
              <a:lnSpc>
                <a:spcPts val="9600"/>
              </a:lnSpc>
              <a:spcBef>
                <a:spcPct val="0"/>
              </a:spcBef>
            </a:pPr>
            <a:r>
              <a:rPr lang="en-US" sz="8000">
                <a:solidFill>
                  <a:srgbClr val="373737"/>
                </a:solidFill>
                <a:latin typeface="DM Sans"/>
              </a:rPr>
              <a:t>Optimal Portfolio</a:t>
            </a:r>
          </a:p>
        </p:txBody>
      </p:sp>
      <p:sp>
        <p:nvSpPr>
          <p:cNvPr id="4" name="TextBox 4"/>
          <p:cNvSpPr txBox="1"/>
          <p:nvPr/>
        </p:nvSpPr>
        <p:spPr>
          <a:xfrm>
            <a:off x="679419" y="3943778"/>
            <a:ext cx="7665978" cy="1780540"/>
          </a:xfrm>
          <a:prstGeom prst="rect">
            <a:avLst/>
          </a:prstGeom>
        </p:spPr>
        <p:txBody>
          <a:bodyPr lIns="0" tIns="0" rIns="0" bIns="0" rtlCol="0" anchor="t">
            <a:spAutoFit/>
          </a:bodyPr>
          <a:lstStyle/>
          <a:p>
            <a:pPr algn="ctr">
              <a:lnSpc>
                <a:spcPts val="4759"/>
              </a:lnSpc>
            </a:pPr>
            <a:r>
              <a:rPr lang="en-US" sz="3399">
                <a:solidFill>
                  <a:srgbClr val="373737"/>
                </a:solidFill>
                <a:latin typeface="Open Sans Light"/>
              </a:rPr>
              <a:t>Solved the optimal portfolio based on setting the target return to be equal to the average return across all stocks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VTI">
  <a:themeElements>
    <a:clrScheme name="AnalogousFromDarkSeedLeftStep">
      <a:dk1>
        <a:srgbClr val="000000"/>
      </a:dk1>
      <a:lt1>
        <a:srgbClr val="FFFFFF"/>
      </a:lt1>
      <a:dk2>
        <a:srgbClr val="2F2B1B"/>
      </a:dk2>
      <a:lt2>
        <a:srgbClr val="F0F1F3"/>
      </a:lt2>
      <a:accent1>
        <a:srgbClr val="B59F47"/>
      </a:accent1>
      <a:accent2>
        <a:srgbClr val="B1683B"/>
      </a:accent2>
      <a:accent3>
        <a:srgbClr val="C34D51"/>
      </a:accent3>
      <a:accent4>
        <a:srgbClr val="B13B70"/>
      </a:accent4>
      <a:accent5>
        <a:srgbClr val="C34DB4"/>
      </a:accent5>
      <a:accent6>
        <a:srgbClr val="903BB1"/>
      </a:accent6>
      <a:hlink>
        <a:srgbClr val="C0429A"/>
      </a:hlink>
      <a:folHlink>
        <a:srgbClr val="7F7F7F"/>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712</Words>
  <Application>Microsoft Macintosh PowerPoint</Application>
  <PresentationFormat>Custom</PresentationFormat>
  <Paragraphs>77</Paragraphs>
  <Slides>17</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DM Sans</vt:lpstr>
      <vt:lpstr>Avenir Next LT Pro Light</vt:lpstr>
      <vt:lpstr>DM Sans Bold</vt:lpstr>
      <vt:lpstr>Avenir Next LT Pro</vt:lpstr>
      <vt:lpstr>Poppins Light</vt:lpstr>
      <vt:lpstr>Calibri</vt:lpstr>
      <vt:lpstr>Open Sans Light</vt:lpstr>
      <vt:lpstr>Arial</vt:lpstr>
      <vt:lpstr>Arimo</vt:lpstr>
      <vt:lpstr>Office Theme</vt:lpstr>
      <vt:lpstr>RetrospectVTI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Portfolio Optimization Against a Benchmark</vt:lpstr>
      <vt:lpstr>Add Dow jones historical data as a Benchmark</vt:lpstr>
      <vt:lpstr>Compare the benchmark and 20 portfolio</vt:lpstr>
      <vt:lpstr>Information Ratio-IR</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Science Model for Descion Making</dc:title>
  <cp:lastModifiedBy>陈 曌</cp:lastModifiedBy>
  <cp:revision>3</cp:revision>
  <dcterms:created xsi:type="dcterms:W3CDTF">2006-08-16T00:00:00Z</dcterms:created>
  <dcterms:modified xsi:type="dcterms:W3CDTF">2021-12-03T03:01:18Z</dcterms:modified>
  <dc:identifier>DAEwA6v2KoM</dc:identifier>
</cp:coreProperties>
</file>